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0F_CCE7AF77.xml" ContentType="application/vnd.ms-powerpoint.comments+xml"/>
  <Override PartName="/ppt/notesSlides/notesSlide11.xml" ContentType="application/vnd.openxmlformats-officedocument.presentationml.notesSlide+xml"/>
  <Override PartName="/ppt/comments/modernComment_13B_DA297135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24_85262B90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9" r:id="rId2"/>
    <p:sldId id="310" r:id="rId3"/>
    <p:sldId id="313" r:id="rId4"/>
    <p:sldId id="314" r:id="rId5"/>
    <p:sldId id="306" r:id="rId6"/>
    <p:sldId id="307" r:id="rId7"/>
    <p:sldId id="304" r:id="rId8"/>
    <p:sldId id="308" r:id="rId9"/>
    <p:sldId id="312" r:id="rId10"/>
    <p:sldId id="305" r:id="rId11"/>
    <p:sldId id="271" r:id="rId12"/>
    <p:sldId id="315" r:id="rId13"/>
    <p:sldId id="311" r:id="rId14"/>
    <p:sldId id="280" r:id="rId15"/>
    <p:sldId id="282" r:id="rId16"/>
    <p:sldId id="281" r:id="rId17"/>
    <p:sldId id="291" r:id="rId18"/>
    <p:sldId id="293" r:id="rId19"/>
    <p:sldId id="294" r:id="rId20"/>
    <p:sldId id="292" r:id="rId21"/>
    <p:sldId id="316" r:id="rId22"/>
    <p:sldId id="269" r:id="rId23"/>
    <p:sldId id="295" r:id="rId24"/>
    <p:sldId id="296" r:id="rId25"/>
    <p:sldId id="317" r:id="rId26"/>
    <p:sldId id="302" r:id="rId27"/>
    <p:sldId id="30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3E02DB-FB81-F554-6410-500F2B986B7B}" name="Ana Neves" initials="AN" userId="S::asf25@sussex.ac.uk::b14640a3-bf1b-459a-8972-5b11b78c93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9435"/>
    <a:srgbClr val="EEEA32"/>
    <a:srgbClr val="E97132"/>
    <a:srgbClr val="001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2393" autoAdjust="0"/>
  </p:normalViewPr>
  <p:slideViewPr>
    <p:cSldViewPr snapToGrid="0">
      <p:cViewPr varScale="1">
        <p:scale>
          <a:sx n="61" d="100"/>
          <a:sy n="61" d="100"/>
        </p:scale>
        <p:origin x="94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0F_CCE7AF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2166D7-0325-47B5-8162-A59425B7E935}" authorId="{603E02DB-FB81-F554-6410-500F2B986B7B}" created="2025-05-13T13:16:52.45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37735799" sldId="271"/>
      <ac:spMk id="42" creationId="{6DE8197A-D787-D0D8-87A3-B1A335811098}"/>
      <ac:txMk cp="63" len="29">
        <ac:context len="592" hash="737414269"/>
      </ac:txMk>
    </ac:txMkLst>
    <p188:pos x="8884692" y="648114"/>
    <p188:replyLst>
      <p188:reply id="{27C4465E-2F60-47B8-A103-2ADAD9DA37E9}" authorId="{603E02DB-FB81-F554-6410-500F2B986B7B}" created="2025-05-21T15:43:13.320">
        <p188:txBody>
          <a:bodyPr/>
          <a:lstStyle/>
          <a:p>
            <a:r>
              <a:rPr lang="en-GB"/>
              <a:t>Be able to use the survey js plug, make it easier for individuals to use with phones</a:t>
            </a:r>
          </a:p>
        </p188:txBody>
      </p188:reply>
    </p188:replyLst>
    <p188:txBody>
      <a:bodyPr/>
      <a:lstStyle/>
      <a:p>
        <a:r>
          <a:rPr lang="en-GB"/>
          <a:t>Why was this changed from analogue to Likert-scale? </a:t>
        </a:r>
      </a:p>
    </p188:txBody>
  </p188:cm>
</p188:cmLst>
</file>

<file path=ppt/comments/modernComment_124_85262B9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A6C0-D564-410E-B90B-3F8165BFB687}" authorId="{603E02DB-FB81-F554-6410-500F2B986B7B}" created="2025-05-22T15:17:12.51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33871248" sldId="292"/>
      <ac:graphicFrameMk id="5" creationId="{2DD26E48-7155-D39E-8E01-3647F2F74C7D}"/>
      <ac:tblMk/>
      <ac:tcMk rowId="1450289076" colId="3557749622"/>
      <ac:txMk cp="0" len="144">
        <ac:context len="145" hash="577251429"/>
      </ac:txMk>
    </ac:txMkLst>
    <p188:pos x="7590948" y="4020381"/>
    <p188:txBody>
      <a:bodyPr/>
      <a:lstStyle/>
      <a:p>
        <a:r>
          <a:rPr lang="en-GB"/>
          <a:t>Interesting result - it goes against what one would expect</a:t>
        </a:r>
      </a:p>
    </p188:txBody>
  </p188:cm>
</p188:cmLst>
</file>

<file path=ppt/comments/modernComment_13B_DA2971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2166D7-0325-47B5-8162-A59425B7E935}" authorId="{603E02DB-FB81-F554-6410-500F2B986B7B}" created="2025-05-13T13:16:52.45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60149045" sldId="315"/>
      <ac:spMk id="42" creationId="{6DE8197A-D787-D0D8-87A3-B1A335811098}"/>
      <ac:txMk cp="64" len="29">
        <ac:context len="276" hash="798909620"/>
      </ac:txMk>
    </ac:txMkLst>
    <p188:pos x="8884692" y="648114"/>
    <p188:replyLst>
      <p188:reply id="{27C4465E-2F60-47B8-A103-2ADAD9DA37E9}" authorId="{603E02DB-FB81-F554-6410-500F2B986B7B}" created="2025-05-21T15:43:13.320">
        <p188:txBody>
          <a:bodyPr/>
          <a:lstStyle/>
          <a:p>
            <a:r>
              <a:rPr lang="en-GB"/>
              <a:t>Be able to use the survey js plug, make it easier for individuals to use with phones</a:t>
            </a:r>
          </a:p>
        </p188:txBody>
      </p188:reply>
    </p188:replyLst>
    <p188:txBody>
      <a:bodyPr/>
      <a:lstStyle/>
      <a:p>
        <a:r>
          <a:rPr lang="en-GB"/>
          <a:t>Why was this changed from analogue to Likert-scale?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C2EAC3-4E49-443D-A976-DCE621FE54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2BD02-730C-18B2-8239-E080EA422D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6EDDE-FAA3-4EB3-A6B5-0C423571FE56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24BB7-A077-BAD4-29B2-1069DA9E52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22770-93D7-B309-BB51-A3F79775F6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5D1BB-832C-4589-ACF5-DF92B325F2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9257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87940-6E5C-4A21-AC2B-2DB49326F99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7D6D-BBC4-42B6-AB62-BDE0E089C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7829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https://github.com/RealityBending/FictionEro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7D6D-BBC4-42B6-AB62-BDE0E089C1F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973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46C4A-1D9C-AD03-6565-8B60CAECE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23BC8-C721-7D63-408D-309FA9DF8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98F18-1D1F-D4E9-84D7-B0184CFEE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Half-way phase1 there is a break and  eye recalibration</a:t>
            </a:r>
          </a:p>
          <a:p>
            <a:endParaRPr lang="en-GB" dirty="0"/>
          </a:p>
          <a:p>
            <a:r>
              <a:rPr lang="en-GB" b="1" dirty="0"/>
              <a:t>Fiction Feedback </a:t>
            </a:r>
            <a:r>
              <a:rPr lang="en-GB" dirty="0"/>
              <a:t>(addition in comparison to fiction ero1 ; this feedback came from </a:t>
            </a:r>
            <a:r>
              <a:rPr lang="en-GB" dirty="0" err="1"/>
              <a:t>fakeface</a:t>
            </a:r>
            <a:r>
              <a:rPr lang="en-GB" dirty="0"/>
              <a:t> x ?)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Image Arousal</a:t>
            </a:r>
          </a:p>
          <a:p>
            <a:pPr lvl="1" algn="l">
              <a:lnSpc>
                <a:spcPts val="1800"/>
              </a:lnSpc>
              <a:spcBef>
                <a:spcPts val="300"/>
              </a:spcBef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Please select all that apply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Some images were really arousing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 image was particularly arousing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AI-generated images were more arousing than the photos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AI-generated images were less arousing than the photos</a:t>
            </a:r>
          </a:p>
          <a:p>
            <a:pPr lvl="1" algn="l">
              <a:lnSpc>
                <a:spcPts val="18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Other (describe)</a:t>
            </a:r>
          </a:p>
          <a:p>
            <a:endParaRPr lang="en-GB" dirty="0"/>
          </a:p>
          <a:p>
            <a:pPr algn="l">
              <a:lnSpc>
                <a:spcPts val="1800"/>
              </a:lnSpc>
              <a:buNone/>
            </a:pPr>
            <a:r>
              <a:rPr lang="en-GB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AI-Generation Algorithm</a:t>
            </a:r>
          </a:p>
          <a:p>
            <a:pPr lvl="1" algn="l">
              <a:lnSpc>
                <a:spcPts val="1800"/>
              </a:lnSpc>
              <a:spcBef>
                <a:spcPts val="300"/>
              </a:spcBef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Please select all that apply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difference between the photos and the AI-generated images was obvious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difference between the photos and the AI-generated images was subtle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didn't see any difference between photos and AI-generated images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felt like the labels ('Photograph' and 'AI-Generated') were not always correct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felt like the labels were reversed (e.g., 'Photograph' for AI-generated images and vice versa)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feel like all the images were photos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feel like all the images were AI-generated</a:t>
            </a:r>
          </a:p>
          <a:p>
            <a:pPr lvl="1" algn="l">
              <a:lnSpc>
                <a:spcPts val="18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Other (describe)</a:t>
            </a:r>
          </a:p>
          <a:p>
            <a:pPr lvl="1" algn="l">
              <a:lnSpc>
                <a:spcPts val="1800"/>
              </a:lnSpc>
            </a:pPr>
            <a:endParaRPr lang="en-GB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1" algn="l">
              <a:lnSpc>
                <a:spcPts val="1800"/>
              </a:lnSpc>
            </a:pPr>
            <a:endParaRPr lang="en-GB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D03B1-0707-3A30-D550-71E4321F9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53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46C4A-1D9C-AD03-6565-8B60CAECE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23BC8-C721-7D63-408D-309FA9DF8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98F18-1D1F-D4E9-84D7-B0184CFEE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Half-way phase1 there is a break and  eye recalibration</a:t>
            </a:r>
          </a:p>
          <a:p>
            <a:endParaRPr lang="en-GB" dirty="0"/>
          </a:p>
          <a:p>
            <a:r>
              <a:rPr lang="en-GB" b="1" dirty="0"/>
              <a:t>Fiction Feedback </a:t>
            </a:r>
            <a:r>
              <a:rPr lang="en-GB" dirty="0"/>
              <a:t>(addition in comparison to fiction ero1 ; this feedback came from </a:t>
            </a:r>
            <a:r>
              <a:rPr lang="en-GB" dirty="0" err="1"/>
              <a:t>fakeface</a:t>
            </a:r>
            <a:r>
              <a:rPr lang="en-GB" dirty="0"/>
              <a:t> x ?)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Image Arousal</a:t>
            </a:r>
          </a:p>
          <a:p>
            <a:pPr lvl="1" algn="l">
              <a:lnSpc>
                <a:spcPts val="1800"/>
              </a:lnSpc>
              <a:spcBef>
                <a:spcPts val="300"/>
              </a:spcBef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Please select all that apply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Some images were really arousing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 image was particularly arousing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AI-generated images were more arousing than the photos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AI-generated images were less arousing than the photos</a:t>
            </a:r>
          </a:p>
          <a:p>
            <a:pPr lvl="1" algn="l">
              <a:lnSpc>
                <a:spcPts val="18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Other (describe)</a:t>
            </a:r>
          </a:p>
          <a:p>
            <a:endParaRPr lang="en-GB" dirty="0"/>
          </a:p>
          <a:p>
            <a:pPr algn="l">
              <a:lnSpc>
                <a:spcPts val="1800"/>
              </a:lnSpc>
              <a:buNone/>
            </a:pPr>
            <a:r>
              <a:rPr lang="en-GB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AI-Generation Algorithm</a:t>
            </a:r>
          </a:p>
          <a:p>
            <a:pPr lvl="1" algn="l">
              <a:lnSpc>
                <a:spcPts val="1800"/>
              </a:lnSpc>
              <a:spcBef>
                <a:spcPts val="300"/>
              </a:spcBef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Please select all that apply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difference between the photos and the AI-generated images was obvious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difference between the photos and the AI-generated images was subtle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didn't see any difference between photos and AI-generated images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felt like the labels ('Photograph' and 'AI-Generated') were not always correct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felt like the labels were reversed (e.g., 'Photograph' for AI-generated images and vice versa)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feel like all the images were photos</a:t>
            </a:r>
          </a:p>
          <a:p>
            <a:pPr lvl="1" algn="l">
              <a:lnSpc>
                <a:spcPts val="1800"/>
              </a:lnSpc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 feel like all the images were AI-generated</a:t>
            </a:r>
          </a:p>
          <a:p>
            <a:pPr lvl="1" algn="l">
              <a:lnSpc>
                <a:spcPts val="1800"/>
              </a:lnSpc>
            </a:pP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Other (describe)</a:t>
            </a:r>
          </a:p>
          <a:p>
            <a:pPr lvl="1" algn="l">
              <a:lnSpc>
                <a:spcPts val="1800"/>
              </a:lnSpc>
            </a:pPr>
            <a:endParaRPr lang="en-GB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1" algn="l">
              <a:lnSpc>
                <a:spcPts val="1800"/>
              </a:lnSpc>
            </a:pPr>
            <a:endParaRPr lang="en-GB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0" algn="l">
              <a:lnSpc>
                <a:spcPts val="1800"/>
              </a:lnSpc>
            </a:pPr>
            <a:r>
              <a:rPr lang="en-GB" dirty="0"/>
              <a:t>Changed from </a:t>
            </a:r>
            <a:r>
              <a:rPr lang="en-GB" dirty="0" err="1"/>
              <a:t>analahoues</a:t>
            </a:r>
            <a:r>
              <a:rPr lang="en-GB" dirty="0"/>
              <a:t> to 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D03B1-0707-3A30-D550-71E4321F9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535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DE6F9-1CF8-45F0-7059-CA77A2E8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CFE06-228B-BD96-7BAA-8F1E6054E8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DF6118-DDF8-3247-DB9F-D90A1861C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were only </a:t>
            </a:r>
            <a:r>
              <a:rPr lang="en-GB" b="1" dirty="0"/>
              <a:t>19</a:t>
            </a:r>
            <a:r>
              <a:rPr lang="en-GB" dirty="0"/>
              <a:t> bisexuals, and </a:t>
            </a:r>
            <a:r>
              <a:rPr lang="en-GB" b="1" dirty="0"/>
              <a:t>8</a:t>
            </a:r>
            <a:r>
              <a:rPr lang="en-GB" dirty="0"/>
              <a:t> homosexuals compared to </a:t>
            </a:r>
            <a:r>
              <a:rPr lang="en-GB" b="1" dirty="0"/>
              <a:t>170</a:t>
            </a:r>
            <a:r>
              <a:rPr lang="en-GB" dirty="0"/>
              <a:t> heterosexuals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F7E6B-9385-EF5F-8DF5-A9C1A410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7D6D-BBC4-42B6-AB62-BDE0E089C1F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254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B2CC-B967-4895-9A27-51B98B6B1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33F63-9DD2-F66B-3EBB-BDCDF9C1B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1E121-D061-736E-4DD4-FA01B602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Cleaning script: </a:t>
            </a:r>
            <a:r>
              <a:rPr lang="en-GB" dirty="0"/>
              <a:t>https://realitybending.github.io/FictionEro/study2/analysis/1_cleaning.html </a:t>
            </a:r>
          </a:p>
          <a:p>
            <a:endParaRPr lang="en-GB" dirty="0"/>
          </a:p>
          <a:p>
            <a:r>
              <a:rPr lang="en-GB" b="1" i="0" dirty="0">
                <a:solidFill>
                  <a:srgbClr val="212529"/>
                </a:solidFill>
                <a:effectLst/>
                <a:latin typeface="system-ui"/>
              </a:rPr>
              <a:t>NOTE</a:t>
            </a:r>
            <a:r>
              <a:rPr lang="en-GB" b="0" i="0" dirty="0">
                <a:solidFill>
                  <a:srgbClr val="212529"/>
                </a:solidFill>
                <a:effectLst/>
                <a:latin typeface="system-ui"/>
              </a:rPr>
              <a:t> that due to a mistake in the study’s implementation, some of the feedback was incorrect, e.g., “Some faces were attractive” and “AI-generated faces were less attractive” rather than “Some images were arousing” and “AI-generated images were less arousing”.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B9C27-0083-7782-E32E-2F4116F0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1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7F405-9CF7-94F4-9C57-4199F5DF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BABB9E-52BF-0355-BBE9-22D49488C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B35B9-5EAC-C83B-642C-92FDFDE6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Analysis script: </a:t>
            </a:r>
            <a:r>
              <a:rPr lang="en-GB" dirty="0"/>
              <a:t>https://realitybending.github.io/FictionEro/study2/analysis/2_emotion.html </a:t>
            </a:r>
          </a:p>
          <a:p>
            <a:endParaRPr lang="en-GB" dirty="0"/>
          </a:p>
          <a:p>
            <a:pPr marL="0" marR="0" lvl="0" indent="0" algn="l" defTabSz="1123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Graphs on the right are from fictionero1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89C4B-6D67-297A-402F-FFB9AB3E0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596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50812-7BE2-4DA9-7991-EF893208B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E783D-62BF-84E2-E858-F24CAF8B5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65FF0-78A7-4BE6-4771-AB38B0656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Analysis script: </a:t>
            </a:r>
            <a:r>
              <a:rPr lang="en-GB" dirty="0"/>
              <a:t>https://realitybending.github.io/Fictio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</a:t>
            </a:r>
            <a:r>
              <a:rPr lang="en-GB" dirty="0" err="1"/>
              <a:t>nEro</a:t>
            </a:r>
            <a:r>
              <a:rPr lang="en-GB" dirty="0"/>
              <a:t>/study2/analysis/2_emotion.html </a:t>
            </a:r>
          </a:p>
          <a:p>
            <a:endParaRPr lang="en-GB" dirty="0"/>
          </a:p>
          <a:p>
            <a:r>
              <a:rPr lang="en-GB" dirty="0"/>
              <a:t>After adding stimuli type as a predictor of arousal, the main effect of gender on subjective ratings became significant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94950-CE1A-AB21-B950-7073FE883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33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A365-AC4E-8E47-26C8-D8C83A247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2F3146-C0DB-A599-D15A-1135EE2EE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82721-E628-8783-0E81-0CF3B0F7A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this model only evaluates </a:t>
            </a:r>
            <a:r>
              <a:rPr lang="en-GB" b="1" dirty="0"/>
              <a:t>heterosexual</a:t>
            </a:r>
            <a:r>
              <a:rPr lang="en-GB" dirty="0"/>
              <a:t> individuals only 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difference in valence between AI-generated images and photographs of couples approached significance among males (b = -0.13, p = .051)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</a:t>
            </a:r>
            <a:r>
              <a:rPr lang="en-GB" sz="1200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evaluates effect of Gender, Stimuli Type and Condition on Subjective Ratings, accounting with participants and images as random intercepts, and condition as random slope for participants.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Intercept = Male, Photograph, photo of individuals.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*Emotionality : combined the data for arousal, valence and enticing into an emotionality factor.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rat images of couples lower in valence than images of individuals(b= - 0.30, p = .004).  </a:t>
            </a:r>
          </a:p>
          <a:p>
            <a:endParaRPr lang="en-GB" dirty="0"/>
          </a:p>
          <a:p>
            <a:pPr marL="0" marR="0" lvl="0" indent="0" algn="l" defTabSz="1123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1123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Emotionality</a:t>
            </a:r>
          </a:p>
          <a:p>
            <a:pPr marL="0" marR="0" lvl="0" indent="0" algn="l" defTabSz="1123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/>
              <a:t>We combined Arousal, Enticement, and Valence into a single summary score using a method called PCA, which finds the best way to capture what these ratings have in common. At first, the combined score went </a:t>
            </a:r>
            <a:r>
              <a:rPr lang="en-GB" sz="2000" b="1" dirty="0"/>
              <a:t>up when the original ratings went down</a:t>
            </a:r>
            <a:r>
              <a:rPr lang="en-GB" sz="2000" dirty="0"/>
              <a:t>, because of how the math worked. To make the result easier to understand, we flipped the direction — so now, </a:t>
            </a:r>
            <a:r>
              <a:rPr lang="en-GB" sz="2000" b="1" dirty="0"/>
              <a:t>higher Emotionality scores mean higher Arousal, Enticement, and Valence</a:t>
            </a:r>
            <a:r>
              <a:rPr lang="en-GB" sz="2000" dirty="0"/>
              <a:t>.</a:t>
            </a: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D55A-6E5B-6FC9-7E06-7D6625BDD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167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8410E-DAE6-83F7-1B83-921A390C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1F886D-5F7D-C42C-7BB8-3279C1249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F4566-5BE6-8BCD-7F7C-D59FAD04D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Analysis script: </a:t>
            </a:r>
            <a:r>
              <a:rPr lang="en-GB" dirty="0"/>
              <a:t>https://realitybending.github.io/FictionEro/study2/analysis/2_emotion.html </a:t>
            </a:r>
          </a:p>
          <a:p>
            <a:endParaRPr lang="en-GB" dirty="0"/>
          </a:p>
          <a:p>
            <a:r>
              <a:rPr lang="en-GB" dirty="0"/>
              <a:t>Arousal rating differences between photograph and AI-G for believed trials for women almost reached significance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B49CC-0C1D-0AFE-895B-44694F365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856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6E47D-0476-0832-8E4A-A5CEE111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F1785-8ADE-45C9-1F60-DAFDD18D3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E326F-250F-4BF5-829F-63F1C301E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this model only evaluates </a:t>
            </a:r>
            <a:r>
              <a:rPr lang="en-GB" b="1" dirty="0"/>
              <a:t>heterosexual</a:t>
            </a:r>
            <a:r>
              <a:rPr lang="en-GB" dirty="0"/>
              <a:t> individuals only 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Note.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evaluates effect of Gender and Condition on Subjective Ratings, accounting with participants and images as random intercepts. *Emotionality : combined the data for arousal, valence and enticing into an emotionality factor.</a:t>
            </a:r>
          </a:p>
          <a:p>
            <a:endParaRPr lang="en-GB" dirty="0"/>
          </a:p>
          <a:p>
            <a:r>
              <a:rPr lang="en-GB" dirty="0"/>
              <a:t>Effect of condition on believed trials almost reached significant for women for arousal scores (b = -0.09, p = .057)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02FD1-E8B7-1226-8980-2613BCD0A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39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2B3DD-B06C-0659-29C0-A90833E63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0B5CA-AC08-BA77-12C3-7CB97C510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F779A-036D-7F0B-B615-AD8B2D32F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Analysis script: </a:t>
            </a:r>
            <a:r>
              <a:rPr lang="en-GB" dirty="0"/>
              <a:t>https://realitybending.github.io/FictionEro/study2/analysis/2_emotion.html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i="1" u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the m</a:t>
            </a:r>
            <a:r>
              <a:rPr lang="en-GB" sz="12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evaluates </a:t>
            </a:r>
            <a:r>
              <a:rPr lang="en-GB" sz="1200" u="none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 the relationship between Gender and Condition on Arousal , Enticement and Valence is moderated by </a:t>
            </a:r>
            <a:r>
              <a:rPr lang="en-GB" sz="1200" b="1" u="none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AI-attitudes, porn frequency and usage, sexual activity, and feedback. </a:t>
            </a:r>
            <a:br>
              <a:rPr lang="en-GB" sz="1200" b="1" u="none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b="1" u="none" dirty="0"/>
          </a:p>
          <a:p>
            <a:r>
              <a:rPr lang="en-GB" b="1" dirty="0"/>
              <a:t>Calculations: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 err="1"/>
              <a:t>BAIT_Videos</a:t>
            </a:r>
            <a:r>
              <a:rPr lang="en-GB" dirty="0"/>
              <a:t> was calculated by averaging participants’ agreement with the statement that </a:t>
            </a:r>
            <a:r>
              <a:rPr lang="en-GB" i="1" dirty="0"/>
              <a:t>current AI algorithms can generate very realistic videos</a:t>
            </a:r>
            <a:r>
              <a:rPr lang="en-GB" dirty="0"/>
              <a:t> and the inverse of their agreement with the statement that </a:t>
            </a:r>
            <a:r>
              <a:rPr lang="en-GB" i="1" dirty="0"/>
              <a:t>videos generated by AI have obvious problems that make them easy to spot as fake</a:t>
            </a:r>
            <a:r>
              <a:rPr lang="en-GB" dirty="0"/>
              <a:t>. </a:t>
            </a:r>
            <a:br>
              <a:rPr lang="en-GB" dirty="0"/>
            </a:br>
            <a:r>
              <a:rPr lang="en-GB" b="1" dirty="0"/>
              <a:t>Higher scores </a:t>
            </a:r>
            <a:r>
              <a:rPr lang="en-GB" dirty="0"/>
              <a:t>reflect </a:t>
            </a:r>
            <a:r>
              <a:rPr lang="en-GB" b="1" dirty="0"/>
              <a:t>stronger beliefs in the visual realism and technical reliability of AI-generated videos.</a:t>
            </a:r>
            <a:br>
              <a:rPr lang="en-GB" b="1" dirty="0"/>
            </a:br>
            <a:endParaRPr lang="en-GB" b="1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 err="1"/>
              <a:t>BAIT_Visual</a:t>
            </a:r>
            <a:r>
              <a:rPr lang="en-GB" dirty="0"/>
              <a:t> was computed as the average of four items: belief that </a:t>
            </a:r>
            <a:r>
              <a:rPr lang="en-GB" i="1" dirty="0"/>
              <a:t>AI algorithms can generate very realistic images</a:t>
            </a:r>
            <a:r>
              <a:rPr lang="en-GB" dirty="0"/>
              <a:t>, the inverse of belief that </a:t>
            </a:r>
            <a:r>
              <a:rPr lang="en-GB" i="1" dirty="0"/>
              <a:t>AI-generated images always contain errors and artifacts</a:t>
            </a:r>
            <a:r>
              <a:rPr lang="en-GB" dirty="0"/>
              <a:t>, agreement that </a:t>
            </a:r>
            <a:r>
              <a:rPr lang="en-GB" i="1" dirty="0"/>
              <a:t>CGI can perfectly imitate reality</a:t>
            </a:r>
            <a:r>
              <a:rPr lang="en-GB" dirty="0"/>
              <a:t>, and belief that </a:t>
            </a:r>
            <a:r>
              <a:rPr lang="en-GB" i="1" dirty="0"/>
              <a:t>technology allows the creation of environments that seem just as real as reality</a:t>
            </a:r>
            <a:r>
              <a:rPr lang="en-GB" dirty="0"/>
              <a:t>. </a:t>
            </a:r>
            <a:br>
              <a:rPr lang="en-GB" dirty="0"/>
            </a:br>
            <a:r>
              <a:rPr lang="en-GB" b="1" dirty="0"/>
              <a:t>Higher</a:t>
            </a:r>
            <a:r>
              <a:rPr lang="en-GB" dirty="0"/>
              <a:t> </a:t>
            </a:r>
            <a:r>
              <a:rPr lang="en-GB" b="1" dirty="0"/>
              <a:t>scores</a:t>
            </a:r>
            <a:r>
              <a:rPr lang="en-GB" dirty="0"/>
              <a:t> capture </a:t>
            </a:r>
            <a:r>
              <a:rPr lang="en-GB" b="1" dirty="0"/>
              <a:t>stronger beliefs in the visual realism and immersive quality of AI-generated and computer-generated content.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b="1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 err="1"/>
              <a:t>BAIT_Text</a:t>
            </a:r>
            <a:r>
              <a:rPr lang="en-GB" dirty="0"/>
              <a:t> was calculated by averaging agreement with the belief that </a:t>
            </a:r>
            <a:r>
              <a:rPr lang="en-GB" i="1" dirty="0"/>
              <a:t>AI assistants can write texts indistinguishable from those written by humans</a:t>
            </a:r>
            <a:r>
              <a:rPr lang="en-GB" dirty="0"/>
              <a:t> and the inverse of the belief that </a:t>
            </a:r>
            <a:r>
              <a:rPr lang="en-GB" i="1" dirty="0"/>
              <a:t>AI-written documents usually read differently than human-written ones</a:t>
            </a:r>
            <a:r>
              <a:rPr lang="en-GB" dirty="0"/>
              <a:t>. 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b="1" dirty="0"/>
              <a:t>Higher scores </a:t>
            </a:r>
            <a:r>
              <a:rPr lang="en-GB" dirty="0"/>
              <a:t>indicate </a:t>
            </a:r>
            <a:r>
              <a:rPr lang="en-GB" b="1" dirty="0"/>
              <a:t>stronger beliefs in the linguistic realism of AI-generated text.</a:t>
            </a:r>
          </a:p>
          <a:p>
            <a:pPr>
              <a:buFont typeface="Arial" panose="020B0604020202020204" pitchFamily="34" charset="0"/>
              <a:buNone/>
            </a:pPr>
            <a:endParaRPr lang="en-GB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 err="1"/>
              <a:t>BAIT_Negative</a:t>
            </a:r>
            <a:r>
              <a:rPr lang="en-GB" dirty="0"/>
              <a:t> was computed by averaging levels of agreement with the statements </a:t>
            </a:r>
            <a:r>
              <a:rPr lang="en-GB" i="1" dirty="0"/>
              <a:t>“AI is dangerous”</a:t>
            </a:r>
            <a:r>
              <a:rPr lang="en-GB" dirty="0"/>
              <a:t> and </a:t>
            </a:r>
            <a:r>
              <a:rPr lang="en-GB" i="1" dirty="0"/>
              <a:t>“I am worried about future uses of AI”</a:t>
            </a:r>
            <a:r>
              <a:rPr lang="en-GB" dirty="0"/>
              <a:t>. </a:t>
            </a:r>
            <a:br>
              <a:rPr lang="en-GB" dirty="0"/>
            </a:br>
            <a:r>
              <a:rPr lang="en-GB" b="1" dirty="0"/>
              <a:t>This composite </a:t>
            </a:r>
            <a:r>
              <a:rPr lang="en-GB" dirty="0"/>
              <a:t>reflects participants’ </a:t>
            </a:r>
            <a:r>
              <a:rPr lang="en-GB" b="1" dirty="0"/>
              <a:t>negative attitudes toward AI.</a:t>
            </a:r>
          </a:p>
          <a:p>
            <a:pPr>
              <a:buFont typeface="Arial" panose="020B0604020202020204" pitchFamily="34" charset="0"/>
              <a:buNone/>
            </a:pPr>
            <a:endParaRPr lang="en-GB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 err="1"/>
              <a:t>BAIT_Positive</a:t>
            </a:r>
            <a:r>
              <a:rPr lang="en-GB" dirty="0"/>
              <a:t> was calculated by averaging agreement with the statements </a:t>
            </a:r>
            <a:r>
              <a:rPr lang="en-GB" i="1" dirty="0"/>
              <a:t>“AI is exciting”</a:t>
            </a:r>
            <a:r>
              <a:rPr lang="en-GB" dirty="0"/>
              <a:t> and </a:t>
            </a:r>
            <a:r>
              <a:rPr lang="en-GB" i="1" dirty="0"/>
              <a:t>“Much of society will benefit from a future full of AI”</a:t>
            </a:r>
            <a:r>
              <a:rPr lang="en-GB" dirty="0"/>
              <a:t>. </a:t>
            </a:r>
            <a:br>
              <a:rPr lang="en-GB" dirty="0"/>
            </a:br>
            <a:r>
              <a:rPr lang="en-GB" b="1" dirty="0"/>
              <a:t>This score </a:t>
            </a:r>
            <a:r>
              <a:rPr lang="en-GB" dirty="0"/>
              <a:t>represents </a:t>
            </a:r>
            <a:r>
              <a:rPr lang="en-GB" b="1" dirty="0"/>
              <a:t>positive attitudes towards AI.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27B10-CE34-AB37-0589-E30283723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57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9B4A-B37F-511F-6CE9-CEFEF7F63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826975-3E30-9D99-C853-0D80C4612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554D0C-58EF-8BD6-ED8C-095292593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/>
              <a:t>Arousing-positive </a:t>
            </a:r>
            <a:r>
              <a:rPr lang="en-GB" sz="1100" dirty="0">
                <a:sym typeface="Wingdings" panose="05000000000000000000" pitchFamily="2" charset="2"/>
              </a:rPr>
              <a:t> valence &gt; 5 (norms)</a:t>
            </a:r>
            <a:endParaRPr lang="en-GB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54532-1E03-C08A-6CF0-21E8D005D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7D6D-BBC4-42B6-AB62-BDE0E089C1F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753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07164-1650-C80D-392A-8DF3FF027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C2CAFE-B8CD-37B3-C330-71C6F1130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E6FDC-7183-7395-9033-DCC1A9381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Analysis script: </a:t>
            </a:r>
            <a:r>
              <a:rPr lang="en-GB" dirty="0"/>
              <a:t>https://realitybending.github.io/FictionEro/study2/analysis/2_emotion.html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i="1" u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the m</a:t>
            </a:r>
            <a:r>
              <a:rPr lang="en-GB" sz="12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evaluates </a:t>
            </a:r>
            <a:r>
              <a:rPr lang="en-GB" sz="1200" u="none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 the relationship between Gender and Condition on Arousal , Enticement and Valence is moderated by </a:t>
            </a:r>
            <a:r>
              <a:rPr lang="en-GB" sz="1200" b="1" u="none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AI-attitudes, porn frequency and usage, sexual activity, and feedback. </a:t>
            </a:r>
            <a:br>
              <a:rPr lang="en-GB" sz="1200" b="1" u="none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b="1" u="none" dirty="0"/>
          </a:p>
          <a:p>
            <a:r>
              <a:rPr lang="en-GB" b="1" dirty="0"/>
              <a:t>Calculations: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 err="1"/>
              <a:t>BAIT_Videos</a:t>
            </a:r>
            <a:r>
              <a:rPr lang="en-GB" dirty="0"/>
              <a:t> was calculated by averaging participants’ agreement with the statement that </a:t>
            </a:r>
            <a:r>
              <a:rPr lang="en-GB" i="1" dirty="0"/>
              <a:t>current AI algorithms can generate very realistic videos</a:t>
            </a:r>
            <a:r>
              <a:rPr lang="en-GB" dirty="0"/>
              <a:t> and the inverse of their agreement with the statement that </a:t>
            </a:r>
            <a:r>
              <a:rPr lang="en-GB" i="1" dirty="0"/>
              <a:t>videos generated by AI have obvious problems that make them easy to spot as fake</a:t>
            </a:r>
            <a:r>
              <a:rPr lang="en-GB" dirty="0"/>
              <a:t>. </a:t>
            </a:r>
            <a:br>
              <a:rPr lang="en-GB" dirty="0"/>
            </a:br>
            <a:r>
              <a:rPr lang="en-GB" b="1" dirty="0"/>
              <a:t>Higher scores </a:t>
            </a:r>
            <a:r>
              <a:rPr lang="en-GB" dirty="0"/>
              <a:t>reflect </a:t>
            </a:r>
            <a:r>
              <a:rPr lang="en-GB" b="1" dirty="0"/>
              <a:t>stronger beliefs in the visual realism and technical reliability of AI-generated videos.</a:t>
            </a:r>
            <a:br>
              <a:rPr lang="en-GB" b="1" dirty="0"/>
            </a:br>
            <a:endParaRPr lang="en-GB" b="1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 err="1"/>
              <a:t>BAIT_Visual</a:t>
            </a:r>
            <a:r>
              <a:rPr lang="en-GB" dirty="0"/>
              <a:t> was computed as the average of four items: belief that </a:t>
            </a:r>
            <a:r>
              <a:rPr lang="en-GB" i="1" dirty="0"/>
              <a:t>AI algorithms can generate very realistic images</a:t>
            </a:r>
            <a:r>
              <a:rPr lang="en-GB" dirty="0"/>
              <a:t>, the inverse of belief that </a:t>
            </a:r>
            <a:r>
              <a:rPr lang="en-GB" i="1" dirty="0"/>
              <a:t>AI-generated images always contain errors and artifacts</a:t>
            </a:r>
            <a:r>
              <a:rPr lang="en-GB" dirty="0"/>
              <a:t>, agreement that </a:t>
            </a:r>
            <a:r>
              <a:rPr lang="en-GB" i="1" dirty="0"/>
              <a:t>CGI can perfectly imitate reality</a:t>
            </a:r>
            <a:r>
              <a:rPr lang="en-GB" dirty="0"/>
              <a:t>, and belief that </a:t>
            </a:r>
            <a:r>
              <a:rPr lang="en-GB" i="1" dirty="0"/>
              <a:t>technology allows the creation of environments that seem just as real as reality</a:t>
            </a:r>
            <a:r>
              <a:rPr lang="en-GB" dirty="0"/>
              <a:t>. </a:t>
            </a:r>
            <a:br>
              <a:rPr lang="en-GB" dirty="0"/>
            </a:br>
            <a:r>
              <a:rPr lang="en-GB" b="1" dirty="0"/>
              <a:t>Higher</a:t>
            </a:r>
            <a:r>
              <a:rPr lang="en-GB" dirty="0"/>
              <a:t> </a:t>
            </a:r>
            <a:r>
              <a:rPr lang="en-GB" b="1" dirty="0"/>
              <a:t>scores</a:t>
            </a:r>
            <a:r>
              <a:rPr lang="en-GB" dirty="0"/>
              <a:t> capture </a:t>
            </a:r>
            <a:r>
              <a:rPr lang="en-GB" b="1" dirty="0"/>
              <a:t>stronger beliefs in the visual realism and immersive quality of AI-generated and computer-generated content.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b="1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 err="1"/>
              <a:t>BAIT_Text</a:t>
            </a:r>
            <a:r>
              <a:rPr lang="en-GB" dirty="0"/>
              <a:t> was calculated by averaging agreement with the belief that </a:t>
            </a:r>
            <a:r>
              <a:rPr lang="en-GB" i="1" dirty="0"/>
              <a:t>AI assistants can write texts indistinguishable from those written by humans</a:t>
            </a:r>
            <a:r>
              <a:rPr lang="en-GB" dirty="0"/>
              <a:t> and the inverse of the belief that </a:t>
            </a:r>
            <a:r>
              <a:rPr lang="en-GB" i="1" dirty="0"/>
              <a:t>AI-written documents usually read differently than human-written ones</a:t>
            </a:r>
            <a:r>
              <a:rPr lang="en-GB" dirty="0"/>
              <a:t>. 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b="1" dirty="0"/>
              <a:t>Higher scores </a:t>
            </a:r>
            <a:r>
              <a:rPr lang="en-GB" dirty="0"/>
              <a:t>indicate </a:t>
            </a:r>
            <a:r>
              <a:rPr lang="en-GB" b="1" dirty="0"/>
              <a:t>stronger beliefs in the linguistic realism of AI-generated text.</a:t>
            </a:r>
          </a:p>
          <a:p>
            <a:pPr>
              <a:buFont typeface="Arial" panose="020B0604020202020204" pitchFamily="34" charset="0"/>
              <a:buNone/>
            </a:pPr>
            <a:endParaRPr lang="en-GB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 err="1"/>
              <a:t>BAIT_Negative</a:t>
            </a:r>
            <a:r>
              <a:rPr lang="en-GB" dirty="0"/>
              <a:t> was computed by averaging levels of agreement with the statements </a:t>
            </a:r>
            <a:r>
              <a:rPr lang="en-GB" i="1" dirty="0"/>
              <a:t>“AI is dangerous”</a:t>
            </a:r>
            <a:r>
              <a:rPr lang="en-GB" dirty="0"/>
              <a:t> and </a:t>
            </a:r>
            <a:r>
              <a:rPr lang="en-GB" i="1" dirty="0"/>
              <a:t>“I am worried about future uses of AI”</a:t>
            </a:r>
            <a:r>
              <a:rPr lang="en-GB" dirty="0"/>
              <a:t>. </a:t>
            </a:r>
            <a:br>
              <a:rPr lang="en-GB" dirty="0"/>
            </a:br>
            <a:r>
              <a:rPr lang="en-GB" b="1" dirty="0"/>
              <a:t>This composite </a:t>
            </a:r>
            <a:r>
              <a:rPr lang="en-GB" dirty="0"/>
              <a:t>reflects participants’ </a:t>
            </a:r>
            <a:r>
              <a:rPr lang="en-GB" b="1" dirty="0"/>
              <a:t>negative attitudes toward AI.</a:t>
            </a:r>
          </a:p>
          <a:p>
            <a:pPr>
              <a:buFont typeface="Arial" panose="020B0604020202020204" pitchFamily="34" charset="0"/>
              <a:buNone/>
            </a:pPr>
            <a:endParaRPr lang="en-GB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 err="1"/>
              <a:t>BAIT_Positive</a:t>
            </a:r>
            <a:r>
              <a:rPr lang="en-GB" dirty="0"/>
              <a:t> was calculated by averaging agreement with the statements </a:t>
            </a:r>
            <a:r>
              <a:rPr lang="en-GB" i="1" dirty="0"/>
              <a:t>“AI is exciting”</a:t>
            </a:r>
            <a:r>
              <a:rPr lang="en-GB" dirty="0"/>
              <a:t> and </a:t>
            </a:r>
            <a:r>
              <a:rPr lang="en-GB" i="1" dirty="0"/>
              <a:t>“Much of society will benefit from a future full of AI”</a:t>
            </a:r>
            <a:r>
              <a:rPr lang="en-GB" dirty="0"/>
              <a:t>. </a:t>
            </a:r>
            <a:br>
              <a:rPr lang="en-GB" dirty="0"/>
            </a:br>
            <a:r>
              <a:rPr lang="en-GB" b="1" dirty="0"/>
              <a:t>This score </a:t>
            </a:r>
            <a:r>
              <a:rPr lang="en-GB" dirty="0"/>
              <a:t>represents </a:t>
            </a:r>
            <a:r>
              <a:rPr lang="en-GB" b="1" dirty="0"/>
              <a:t>positive attitudes towards AI.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7BBB-74B7-BDFD-C6FA-3EA8AD741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52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72A4C-D211-5B36-5B4B-32F66611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03BA4-8512-3AED-B15B-B6FC54FDC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79FC7-8D5F-2DC1-F176-FE3AA3D1C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Analysis script: </a:t>
            </a:r>
            <a:r>
              <a:rPr lang="en-GB" dirty="0"/>
              <a:t>https://realitybending.github.io/FictionEro/study2/analysis/2_emotion.html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1B35C-B331-9DA4-45F3-61E10DCBB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239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325A7-8C7E-8D7D-1845-C034092B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5D5A2-9569-C6FD-61BA-FDC49A303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91DFA9-FF51-13C7-34C5-2B1482758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23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Analysis script: </a:t>
            </a:r>
            <a:r>
              <a:rPr lang="en-GB" dirty="0"/>
              <a:t>https://realitybending.github.io/FictionEro/study2/analysis/3_realness.html </a:t>
            </a:r>
          </a:p>
          <a:p>
            <a:pPr marL="0" marR="0" lvl="0" indent="0" algn="l" defTabSz="1123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123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123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physical characteristic influenced the perceived realness of the images</a:t>
            </a:r>
          </a:p>
          <a:p>
            <a:endParaRPr lang="en-GB" dirty="0"/>
          </a:p>
          <a:p>
            <a:r>
              <a:rPr lang="en-GB" dirty="0"/>
              <a:t>The distribution pattern is similar from fictionero1 (graphs on the right)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EA5A5-0D55-BBB9-4C43-911FEC32F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366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E3355-84E6-CA77-2EA3-93FC94B0C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14F5B-E1A0-D02B-17C0-C4AFF6E0E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5A071-42C3-B6F3-C854-11C0CEFBE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Analysis script: </a:t>
            </a:r>
            <a:r>
              <a:rPr lang="en-GB" dirty="0"/>
              <a:t>https://realitybending.github.io/FictionEro/study2/analysis/3_realness.html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FictionEro</a:t>
            </a:r>
            <a:r>
              <a:rPr lang="en-GB" dirty="0"/>
              <a:t> 1</a:t>
            </a:r>
            <a:br>
              <a:rPr lang="en-GB" dirty="0"/>
            </a:br>
            <a:r>
              <a:rPr lang="en-GB" dirty="0"/>
              <a:t>-  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males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females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rated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AI-generated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 as significantly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than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photographs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across all relevance categories.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genders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 images 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realness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their beliefs in AI’s visual capabilities increases.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However, for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females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strong beliefs in AI’s visual capabilities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realness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ratings between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photographs and AI-generated 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labelled images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becomes minimal.</a:t>
            </a: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Porn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moderated realness ratings, only for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presented with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AI-generated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non-erotic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Males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who reported an inability to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discriminate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AI-generated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 perceived both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irrelevant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AI-generated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 as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en-GB" sz="1100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emales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who reported an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inability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discriminate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AI-generated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 showed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realness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ratings only for </a:t>
            </a:r>
            <a:r>
              <a:rPr lang="en-GB" sz="11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  <a:r>
              <a:rPr lang="en-GB" sz="11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AI-generated images.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br>
              <a:rPr lang="en-GB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CFBB-235F-1FDF-55AF-81E28F69C7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270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132BF-9A67-8FFB-A69E-4082D79E5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A2D58-284C-C5BC-899C-0C0AB82A0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018226-E56E-82B5-28DE-0BCCA4876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Analysis script: </a:t>
            </a:r>
            <a:r>
              <a:rPr lang="en-GB" dirty="0"/>
              <a:t>https://realitybending.github.io/FictionEro/study2/analysis/3_realness.html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B5F57-92DC-CBED-C688-B3D20C0B3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704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A4DA8-FB69-9481-D540-0D2D39326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D2C74-30F2-30CD-9237-3FB204436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81558-59C3-1524-9483-547046239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Analysis script: </a:t>
            </a:r>
            <a:r>
              <a:rPr lang="en-GB" dirty="0"/>
              <a:t>https://realitybending.github.io/FictionEro/study2/analysis/3_realness.html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Porn Frequency – how many times do participants watch porn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FE114-21EF-5541-2700-90B9B573D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451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4E969-DF5B-87FD-381C-2B8990D99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B81AF-1A95-BC30-AE55-57D7311FE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074E2-9581-D48A-7847-6DDEDF6F9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2A9E4-0A52-7920-1C4F-48FE68BA7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8934-E646-4C87-8A29-92EDC6866E6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75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C8C82-3886-4D13-D992-EF66D57F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D042-2930-B248-E662-5C0B781C7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C04FD-E41B-1191-B681-7FE0B3F49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/>
              <a:t>Arousing-positive </a:t>
            </a:r>
            <a:r>
              <a:rPr lang="en-GB" sz="1100" dirty="0">
                <a:sym typeface="Wingdings" panose="05000000000000000000" pitchFamily="2" charset="2"/>
              </a:rPr>
              <a:t> valence &gt; 5 (norms)</a:t>
            </a:r>
            <a:endParaRPr lang="en-GB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18D9-C288-DD33-E963-22278126A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7D6D-BBC4-42B6-AB62-BDE0E089C1F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83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9B062-9B50-01FB-6191-B3A1884B9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60CE8-DAE7-AA36-67A3-7BD5B007E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D4C0E-1C79-EB3E-6A36-98B11D0C5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/>
              <a:t>Arousing-positive </a:t>
            </a:r>
            <a:r>
              <a:rPr lang="en-GB" sz="1100" dirty="0">
                <a:sym typeface="Wingdings" panose="05000000000000000000" pitchFamily="2" charset="2"/>
              </a:rPr>
              <a:t> valence &gt; 5 (norms)</a:t>
            </a:r>
            <a:endParaRPr lang="en-GB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AD6B7-F21D-09B2-EA9A-5045A9DDA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7D6D-BBC4-42B6-AB62-BDE0E089C1F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31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379B5-5AFA-3CA1-D9FF-D7B2A06FE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A9EAA-384D-E451-DB8E-BB4F4A3BA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DE9C5-364A-AD7F-218C-B7040CCA3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Arousal:</a:t>
            </a:r>
          </a:p>
          <a:p>
            <a:pPr marL="228600" indent="-228600">
              <a:buAutoNum type="arabicPeriod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AI-Generated images were more arousing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rated these 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=.15, p &lt; .05)</a:t>
            </a:r>
          </a:p>
          <a:p>
            <a:pPr marL="228600" indent="-228600">
              <a:buAutoNum type="arabicPeriod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AI-Generated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images as less arousing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rated these 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-.14 , p &lt; .05)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AI-Generated images were more arousing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rated these 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enticement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=.15, p &lt; .05).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 they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could not discriminate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between AI-Generated and photograph images,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rated AI-Generated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valence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.11, p &lt;.01)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effect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AI-Generated conditio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 on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ratings varies with different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levels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sexual activity for 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-.06, p &lt; .05)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with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levels of porn usage rated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AI-generated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arousal compared to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-.08, p &lt; .05)</a:t>
            </a: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endParaRPr lang="en-GB" sz="1200" b="0" i="1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200" b="0" i="1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B8EE6-196E-A172-FEE6-288FD0ADF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7D6D-BBC4-42B6-AB62-BDE0E089C1F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2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Arousal:</a:t>
            </a:r>
          </a:p>
          <a:p>
            <a:pPr marL="228600" indent="-228600">
              <a:buAutoNum type="arabicPeriod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AI-Generated images were more arousing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rated these 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=.15, p &lt; .05)</a:t>
            </a:r>
          </a:p>
          <a:p>
            <a:pPr marL="228600" indent="-228600">
              <a:buAutoNum type="arabicPeriod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AI-Generated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images as less arousing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rated these 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-.14 , p &lt; .05)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AI-Generated images were more arousing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rated these 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enticement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=.15, p &lt; .05).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 they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could not discriminate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between AI-Generated and photograph images,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rated AI-Generated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valence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.11, p &lt;.01)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effect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AI-Generated conditio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 on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ratings varies with different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levels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sexual activity for 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-.06, p &lt; .05)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with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levels of porn usage rated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AI-generated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arousal compared to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-.08, p &lt; .05)</a:t>
            </a: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endParaRPr lang="en-GB" sz="1200" b="0" i="1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200" b="0" i="1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7D6D-BBC4-42B6-AB62-BDE0E089C1F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677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F56A3-8BB1-5716-FFF2-234D70E4A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E8E71-F41B-1350-83EE-A0B7A8B9A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BAFCE-E9CC-F047-17B2-43B6F7114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Arousal:</a:t>
            </a:r>
          </a:p>
          <a:p>
            <a:pPr marL="228600" indent="-228600">
              <a:buAutoNum type="arabicPeriod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AI-Generated images were more arousing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rated these 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=.15, p &lt; .05)</a:t>
            </a:r>
          </a:p>
          <a:p>
            <a:pPr marL="228600" indent="-228600">
              <a:buAutoNum type="arabicPeriod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AI-Generated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images as less arousing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rated these 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-.14 , p &lt; .05)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AI-Generated images were more arousing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rated these 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enticement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=.15, p &lt; .05).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who reported that they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could not discriminate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between AI-Generated and photograph images,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rated AI-Generated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valence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compared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to images labelled as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.11, p &lt;.01)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effect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AI-Generated conditio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 on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arousal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ratings varies with different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levels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sexual activity for 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-.06, p &lt; .05)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with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levels of porn usage rated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AI-generated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arousal compared to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photographs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 = -.08, p &lt; .05)</a:t>
            </a: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endParaRPr lang="en-GB" sz="1200" b="0" i="1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200" b="0" i="1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97D6C-5206-286D-E116-A1528C41E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7D6D-BBC4-42B6-AB62-BDE0E089C1F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752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C711A-E060-EE67-C90F-ACAA297C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3E9D5-D8E2-FB81-A5E9-29963361E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C57CA-391E-E2CF-E73F-454F840AD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https://github.com/RealityBending/FictionEro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40C45-889F-FC11-2572-DD70AC35D6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7D6D-BBC4-42B6-AB62-BDE0E089C1F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752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were only </a:t>
            </a:r>
            <a:r>
              <a:rPr lang="en-GB" b="1" dirty="0"/>
              <a:t>19</a:t>
            </a:r>
            <a:r>
              <a:rPr lang="en-GB" dirty="0"/>
              <a:t> bisexuals, and </a:t>
            </a:r>
            <a:r>
              <a:rPr lang="en-GB" b="1" dirty="0"/>
              <a:t>8</a:t>
            </a:r>
            <a:r>
              <a:rPr lang="en-GB" dirty="0"/>
              <a:t> homosexuals compared to </a:t>
            </a:r>
            <a:r>
              <a:rPr lang="en-GB" b="1" dirty="0"/>
              <a:t>170</a:t>
            </a:r>
            <a:r>
              <a:rPr lang="en-GB" dirty="0"/>
              <a:t> heterosexuals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77D6D-BBC4-42B6-AB62-BDE0E089C1F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55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3CDE-B890-1138-739C-788EDD4A7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6B424-E141-82F4-9D91-65BC9A240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6217-CDA1-7B85-E2F6-214F35AE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E7E7-E7A7-457B-8294-6BDFA1E7EE5A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6B0F7-8924-906B-35C4-974A3384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C32DD-9ABA-8F2C-FD86-F036B91C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545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01E9-643B-A019-E139-F64F6D3D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EE07A-0E44-B2F1-F0E8-7FB978EDC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61CB5-03F3-A104-CC71-BC2822DB6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EB33-B11A-4F26-B863-5B72EA5B1FAA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B4440-2449-D23B-5DCA-FE0A85B7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C4C07-2336-D555-DCBC-4E6C14DD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55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FBE8A-1B0B-02F7-D846-2B0C19773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043F0-F1A7-7368-8DDB-670375A83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72792-B18A-72B1-50F4-BBB83D80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0AF0D-6245-4BB4-B3D7-92CF68E89678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1792D-4987-A1BF-6B7E-9E6E589C6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4B9F8-751E-38D3-BE28-F66A9DF6B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79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2661-C9BF-3409-181B-353283CD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027A0-0633-F511-3D09-41B5A4FD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E369C-DA57-7076-2CC5-FB62817C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02CBC-F8A8-4958-9DE4-083B24B09C60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D5E1-F850-6DB7-353E-B03DC30F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EA3BE-A20C-0DAA-E686-281B8947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05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838-AE63-5B74-5A07-0ACAB426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7A01A-7067-5D6D-81E3-502EEE394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53B8B-D24F-6284-816B-E8FA2DC4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093D-93D9-41A8-9A11-A79DC98D0594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FC8EE-D1E5-FA5C-08FE-35904472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F60A7-447D-C4A2-25D4-419E9D94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853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BE64-CC37-80AD-4867-596C84A8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DFF27-5F59-A436-9A70-4C00520B2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14200-267E-4D98-7750-0B6D1243A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F87F6-E961-21C7-FF37-9FFDD4A5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3248-F7CC-46AF-BC4A-740B1CD39061}" type="datetime1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F50A4-6ED2-5040-514B-E959FDAA2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8923E-7CB0-4CCE-0F9A-49B1CAFE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60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8E0C-D39C-469E-6FCF-B36526F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44B09-FE24-AECA-FD8C-3DB422F33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24B7A-CF39-0D5B-C574-1504D77C3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B1AB9-DFD2-2832-289A-1BBEB9D23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60CEF-C93C-5338-51C7-955AC5D57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E5F36E-418A-3F06-816B-857FA1F6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237F1-26AC-4A6F-A913-199DF0A1B944}" type="datetime1">
              <a:rPr lang="en-GB" smtClean="0"/>
              <a:t>24/06/2025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EB7445-C869-1C97-2B62-52AA25A7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9F72A-05D6-CFE0-2325-2B2AB2A7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30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98A6-5FD1-556B-AE6A-388E7663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B8429-ADBE-EB8E-84B8-BF8D2EE9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A20B7-6FE7-4AA2-B0CD-106BD23794E6}" type="datetime1">
              <a:rPr lang="en-GB" smtClean="0"/>
              <a:t>24/06/2025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5E30F-70D5-A378-3808-A0652463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4456F-AD75-9D4C-86D0-194A4E2E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97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82023E-51EE-4039-F5BE-493CDF73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5707-E12A-4AD5-A42F-1F40662CD97B}" type="datetime1">
              <a:rPr lang="en-GB" smtClean="0"/>
              <a:t>24/06/2025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CB1CD-CA79-910D-1EC6-6D30672B8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FB53A-7044-C5F9-E59A-35370F33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21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04CF-6847-415B-8916-8FA270B66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4C370-FADB-AAE5-0C10-2FD7D2EB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EA77A-FE5C-CAB8-3C5B-18CD471A8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A6061-BD36-2BB8-4A8E-4AE19BFC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BD993-6866-49A8-8029-D6D2764FF5D3}" type="datetime1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1D53F-9DA7-E0ED-7ED6-3C29150C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458ED-DA09-63BC-5981-05E83A7F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83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94BD-11F2-50FF-06C2-9F2930FB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FEA3CE-D788-B6FD-1153-844A18F4F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77408-4D90-E001-64A8-C514E8550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DF7DC-F4F4-C6E3-3EDB-4FF04F491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57C1-A0CA-414B-9205-E0282B0D3AE1}" type="datetime1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9085F-B7A9-9007-CC04-F53C990D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A3330-D302-4AF1-D118-5957943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02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85F2F4-6E47-8627-4A11-6267AA37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D1674-DED4-1081-3229-E8FB23B0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02228-1250-2A90-BD6A-0D09FC0ED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4963B5-2D73-4E53-897D-AA532347A1E9}" type="datetime1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147DB-A67C-B25F-5C37-3F88E3AF2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09DB5-1A7F-D9B2-296F-955D8AB8F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F3E53-10C6-42B1-82F3-B5F557F10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95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lityBending/FictionEro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CCE7AF77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B_DA297135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litybending.github.io/FictionEro/study2/analysis/1_cleaning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itybending.github.io/FictionEro/study2/analysis/1_cleaning.html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realitybending.github.io/FictionEro/study2/analysis/2_emo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hyperlink" Target="https://doi.org/10.1017/pan.2022.20" TargetMode="External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itybending.github.io/FictionEro/study2/analysis/2_emotion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itybending.github.io/FictionEro/study2/analysis/2_emotion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itybending.github.io/FictionEro/study2/analysis/2_emotion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itybending.github.io/FictionEro/study2/analysis/2_emotion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85262B9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litybending.github.io/FictionEro/study2/analysis/2_emotion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itybending.github.io/FictionEro/study2/analysis/2_emotion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itybending.github.io/FictionEro/study1/analysis/2_emotion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7/pan.2022.2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litybending.github.io/FictionEro/study2/analysis/3_realness.html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litybending.github.io/FictionEro/study2/analysis/3_realness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itybending.github.io/FictionEro/study2/analysis/3_realnes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itybending.github.io/FictionEro/study2/analysis/3_realnes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litybending.github.io/FictionEro/study1/analysis/2_emotion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litybending.github.io/FictionEro/study1/analysis/2_emotion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litybending.github.io/FictionEro/study1/analysis/2_emotions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2DE0E-DDC8-0EBC-8FFA-594D22282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1609CFF7-55AE-46FF-B85B-5A588F4475D8}"/>
              </a:ext>
            </a:extLst>
          </p:cNvPr>
          <p:cNvSpPr/>
          <p:nvPr/>
        </p:nvSpPr>
        <p:spPr>
          <a:xfrm>
            <a:off x="2178050" y="0"/>
            <a:ext cx="8137524" cy="685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CC4A67-5F38-62DE-0B5E-ED7D62E2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E16D24-2930-69ED-0E1A-6B4296F8717D}"/>
              </a:ext>
            </a:extLst>
          </p:cNvPr>
          <p:cNvSpPr/>
          <p:nvPr/>
        </p:nvSpPr>
        <p:spPr>
          <a:xfrm>
            <a:off x="0" y="0"/>
            <a:ext cx="217805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E35234-765C-5C09-343F-0F5BE895E7E7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2178050" y="0"/>
            <a:ext cx="8137524" cy="6858000"/>
          </a:xfrm>
          <a:prstGeom prst="line">
            <a:avLst/>
          </a:prstGeom>
          <a:ln w="57150">
            <a:solidFill>
              <a:srgbClr val="E9713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C5B3D-747B-9CDE-3AC4-3824BCA4C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286" y="854584"/>
            <a:ext cx="10895052" cy="464124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GB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endParaRPr lang="en-GB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GB" sz="7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Effect of Fictional Reappraisal on Subjective Ratings Toward Erotic Images </a:t>
            </a:r>
          </a:p>
        </p:txBody>
      </p:sp>
    </p:spTree>
    <p:extLst>
      <p:ext uri="{BB962C8B-B14F-4D97-AF65-F5344CB8AC3E}">
        <p14:creationId xmlns:p14="http://schemas.microsoft.com/office/powerpoint/2010/main" val="52629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4E231-9F29-3506-0B43-F5129B343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73FA-6770-5C06-6D5E-8E42FC54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53881-092A-E3B4-3EB4-7DA073207CC2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Collection and Preprocessing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endParaRPr lang="en-GB" sz="4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8410B4-B45F-E4D4-5E72-5679F4FA8E94}"/>
              </a:ext>
            </a:extLst>
          </p:cNvPr>
          <p:cNvSpPr txBox="1"/>
          <p:nvPr/>
        </p:nvSpPr>
        <p:spPr>
          <a:xfrm>
            <a:off x="232383" y="1245155"/>
            <a:ext cx="1195961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Recruitment Phase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participants were recruited through Prolific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Participants were paid £4.24 per submission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15% of data was lost 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i.e., data was not transferred from prolific to OSF despite participants completing the study</a:t>
            </a:r>
          </a:p>
          <a:p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Changes in implementation</a:t>
            </a:r>
          </a:p>
          <a:p>
            <a:pPr marL="800100" lvl="1" indent="-342900">
              <a:buAutoNum type="arabicPeriod"/>
            </a:pP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Relevance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computed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Only relevant 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stimuli presented 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AutoNum type="arabicPeriod"/>
            </a:pPr>
            <a:r>
              <a:rPr lang="en-GB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sz="20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dded a GAN-generated GIF of faces </a:t>
            </a:r>
            <a:r>
              <a:rPr lang="en-GB" sz="20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GB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</a:t>
            </a:r>
            <a:r>
              <a:rPr lang="en-GB" sz="20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otentially</a:t>
            </a:r>
            <a:r>
              <a:rPr lang="en-GB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increase believability</a:t>
            </a:r>
            <a:r>
              <a:rPr lang="en-GB" sz="20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the cover story study </a:t>
            </a:r>
            <a:endParaRPr lang="en-GB" sz="2000" i="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AutoNum type="arabicPeriod"/>
            </a:pPr>
            <a:r>
              <a:rPr lang="en-GB" sz="2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Half-truth revealed </a:t>
            </a:r>
            <a:r>
              <a:rPr lang="en-GB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 “Some images were intentionally mislabelled” (second phase)</a:t>
            </a:r>
          </a:p>
          <a:p>
            <a:pPr marL="800100" lvl="1" indent="-342900">
              <a:buAutoNum type="arabicPeriod"/>
            </a:pPr>
            <a:r>
              <a:rPr lang="en-GB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Ratings of </a:t>
            </a:r>
            <a:r>
              <a:rPr lang="en-GB" sz="2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how confidence </a:t>
            </a:r>
            <a:r>
              <a:rPr lang="en-GB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participants were on the </a:t>
            </a:r>
            <a:r>
              <a:rPr lang="en-GB" sz="2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nature of the stimuli </a:t>
            </a:r>
            <a:r>
              <a:rPr lang="en-GB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VS ratings of how realistic the images were</a:t>
            </a:r>
          </a:p>
          <a:p>
            <a:pPr lvl="1"/>
            <a:endParaRPr lang="en-GB" sz="20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GB" sz="2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Changes to Stimuli</a:t>
            </a:r>
          </a:p>
          <a:p>
            <a:pPr marL="800100" lvl="1" indent="-342900">
              <a:buAutoNum type="arabicPeriod"/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erotic images </a:t>
            </a:r>
          </a:p>
          <a:p>
            <a:pPr marL="800100" lvl="1" indent="-342900">
              <a:buAutoNum type="arabicPeriod"/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participant saw 50 images (25 from the two relevant categories)</a:t>
            </a:r>
          </a:p>
          <a:p>
            <a:pPr lvl="1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D43B2-B0DB-EF4A-4AC7-8EB61A9A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40CB71E-B81E-768F-E1F5-D1DA992B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724" y="1845316"/>
            <a:ext cx="1463886" cy="8811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54E64A-48B5-A88B-CE33-530C49CD3C40}"/>
              </a:ext>
            </a:extLst>
          </p:cNvPr>
          <p:cNvSpPr txBox="1"/>
          <p:nvPr/>
        </p:nvSpPr>
        <p:spPr>
          <a:xfrm>
            <a:off x="7570816" y="948221"/>
            <a:ext cx="1452126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24" b="1" dirty="0"/>
              <a:t>Assessment</a:t>
            </a:r>
            <a:r>
              <a:rPr lang="en-GB" sz="1372" b="1" dirty="0"/>
              <a:t> 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DE8197A-D787-D0D8-87A3-B1A335811098}"/>
              </a:ext>
            </a:extLst>
          </p:cNvPr>
          <p:cNvSpPr txBox="1">
            <a:spLocks/>
          </p:cNvSpPr>
          <p:nvPr/>
        </p:nvSpPr>
        <p:spPr>
          <a:xfrm>
            <a:off x="653416" y="3036257"/>
            <a:ext cx="7163111" cy="3630225"/>
          </a:xfrm>
          <a:prstGeom prst="rect">
            <a:avLst/>
          </a:prstGeom>
        </p:spPr>
        <p:txBody>
          <a:bodyPr vert="horz" lIns="69681" tIns="34840" rIns="69681" bIns="34840" rtlCol="0">
            <a:noAutofit/>
          </a:bodyPr>
          <a:lstStyle>
            <a:lvl1pPr marL="269999" indent="-269999" algn="l" defTabSz="1079998" rtl="0" eaLnBrk="1" latinLnBrk="0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998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9997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9996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29995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994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9993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9992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9991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29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GB" sz="1372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37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1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Arousal</a:t>
            </a:r>
            <a:r>
              <a:rPr lang="en-GB" sz="12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How much did you feel sexually aroused ?  0 = Not at all; 6 = Very much</a:t>
            </a:r>
          </a:p>
          <a:p>
            <a:r>
              <a:rPr lang="en-GB" sz="121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Enticement</a:t>
            </a:r>
            <a:r>
              <a:rPr lang="en-GB" sz="12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How enticing would you rate this image to be? 0 = Not at all; 6 = Very much</a:t>
            </a:r>
          </a:p>
          <a:p>
            <a:r>
              <a:rPr lang="en-GB" sz="121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Valence</a:t>
            </a:r>
            <a:r>
              <a:rPr lang="en-GB" sz="12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feeling evoked by this image was… 0 = Unpleasant; 6 = Pleasant </a:t>
            </a:r>
          </a:p>
          <a:p>
            <a:pPr marL="0" indent="0">
              <a:buNone/>
            </a:pPr>
            <a:br>
              <a:rPr lang="en-GB" sz="1829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29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Fiction Feedback </a:t>
            </a:r>
          </a:p>
          <a:p>
            <a:pPr marL="217742" indent="-217742"/>
            <a:r>
              <a:rPr lang="en-GB" sz="121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Arousing </a:t>
            </a:r>
            <a:endParaRPr lang="en-GB" sz="1219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128" lvl="1" indent="-217742">
              <a:buFont typeface="Wingdings" panose="05000000000000000000" pitchFamily="2" charset="2"/>
              <a:buChar char="q"/>
            </a:pPr>
            <a:r>
              <a:rPr lang="en-GB" sz="12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No image was particularly arousing</a:t>
            </a:r>
            <a:endParaRPr lang="en-GB" sz="121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128" lvl="1" indent="-217742">
              <a:buFont typeface="Wingdings" panose="05000000000000000000" pitchFamily="2" charset="2"/>
              <a:buChar char="q"/>
            </a:pPr>
            <a:r>
              <a:rPr lang="en-GB" sz="121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GB" sz="12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AI-Generated Images were more arousing</a:t>
            </a:r>
          </a:p>
          <a:p>
            <a:pPr marL="566128" lvl="1" indent="-217742">
              <a:buFont typeface="Wingdings" panose="05000000000000000000" pitchFamily="2" charset="2"/>
              <a:buChar char="q"/>
            </a:pPr>
            <a:r>
              <a:rPr lang="en-GB" sz="12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…</a:t>
            </a:r>
          </a:p>
          <a:p>
            <a:pPr marL="217742" indent="-217742"/>
            <a:r>
              <a:rPr lang="en-GB" sz="1219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AI-Generation Algorithm </a:t>
            </a:r>
            <a:endParaRPr lang="en-GB" altLang="en-US" sz="1219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76" lvl="1" indent="-261290">
              <a:buFont typeface="Wingdings" panose="05000000000000000000" pitchFamily="2" charset="2"/>
              <a:buChar char="q"/>
            </a:pPr>
            <a:r>
              <a:rPr lang="en-US" altLang="en-US" sz="12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between the photos and the AI-generated images was obvious</a:t>
            </a:r>
          </a:p>
          <a:p>
            <a:pPr marL="609676" lvl="1" indent="-261290">
              <a:buFont typeface="Wingdings" panose="05000000000000000000" pitchFamily="2" charset="2"/>
              <a:buChar char="q"/>
            </a:pPr>
            <a:r>
              <a:rPr lang="en-GB" sz="12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felt like the labels were reversed (e.g., 'Photograph' for AI-generated images and vice versa)</a:t>
            </a:r>
          </a:p>
          <a:p>
            <a:pPr marL="609676" lvl="1" indent="-261290">
              <a:buFont typeface="Wingdings" panose="05000000000000000000" pitchFamily="2" charset="2"/>
              <a:buChar char="q"/>
            </a:pPr>
            <a:r>
              <a:rPr lang="en-GB" sz="12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altLang="en-US" sz="1372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79" lvl="1" indent="0">
              <a:buNone/>
            </a:pPr>
            <a:endParaRPr lang="en-GB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137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372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372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372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372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37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37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1086"/>
              </a:lnSpc>
              <a:buNone/>
            </a:pPr>
            <a:endParaRPr lang="en-GB" sz="137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37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37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37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37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C11A9A4-3388-DB4B-5EA3-6CB448540E6F}"/>
              </a:ext>
            </a:extLst>
          </p:cNvPr>
          <p:cNvSpPr/>
          <p:nvPr/>
        </p:nvSpPr>
        <p:spPr>
          <a:xfrm>
            <a:off x="786040" y="1360027"/>
            <a:ext cx="8519852" cy="2535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72" dirty="0"/>
              <a:t>PHASE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B703C3-3B04-9506-8EC3-98E149F0479B}"/>
              </a:ext>
            </a:extLst>
          </p:cNvPr>
          <p:cNvCxnSpPr>
            <a:cxnSpLocks/>
            <a:stCxn id="12" idx="0"/>
            <a:endCxn id="28" idx="2"/>
          </p:cNvCxnSpPr>
          <p:nvPr/>
        </p:nvCxnSpPr>
        <p:spPr>
          <a:xfrm flipV="1">
            <a:off x="4329509" y="1275105"/>
            <a:ext cx="3967370" cy="5323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2D67EC-53CC-B549-E839-FE0C69E22A06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flipH="1" flipV="1">
            <a:off x="8296879" y="1275105"/>
            <a:ext cx="218418" cy="71366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DDE6B1-E445-0988-8B97-7803675990F4}"/>
              </a:ext>
            </a:extLst>
          </p:cNvPr>
          <p:cNvGrpSpPr/>
          <p:nvPr/>
        </p:nvGrpSpPr>
        <p:grpSpPr>
          <a:xfrm>
            <a:off x="786041" y="1689769"/>
            <a:ext cx="8519852" cy="1487283"/>
            <a:chOff x="232013" y="2217429"/>
            <a:chExt cx="13866124" cy="268585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FA056A-097B-C856-E0FE-27FDB24D05F9}"/>
                </a:ext>
              </a:extLst>
            </p:cNvPr>
            <p:cNvGrpSpPr/>
            <p:nvPr/>
          </p:nvGrpSpPr>
          <p:grpSpPr>
            <a:xfrm>
              <a:off x="232013" y="2217429"/>
              <a:ext cx="13866124" cy="2282340"/>
              <a:chOff x="703103" y="2053419"/>
              <a:chExt cx="15332555" cy="2244341"/>
            </a:xfrm>
            <a:solidFill>
              <a:schemeClr val="bg1"/>
            </a:solidFill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59EF911-A458-A417-C3FA-8FB30EF7B9C6}"/>
                  </a:ext>
                </a:extLst>
              </p:cNvPr>
              <p:cNvSpPr/>
              <p:nvPr/>
            </p:nvSpPr>
            <p:spPr>
              <a:xfrm>
                <a:off x="703103" y="2053419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29" b="1" dirty="0">
                    <a:solidFill>
                      <a:schemeClr val="accent3"/>
                    </a:solidFill>
                  </a:rPr>
                  <a:t>AI-Generated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F95AD0-C769-4976-30DF-4D4D545022FC}"/>
                  </a:ext>
                </a:extLst>
              </p:cNvPr>
              <p:cNvSpPr/>
              <p:nvPr/>
            </p:nvSpPr>
            <p:spPr>
              <a:xfrm>
                <a:off x="3180173" y="2165419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72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B520C4-1C60-9A32-B498-5BCA4B9A19D2}"/>
                  </a:ext>
                </a:extLst>
              </p:cNvPr>
              <p:cNvSpPr/>
              <p:nvPr/>
            </p:nvSpPr>
            <p:spPr>
              <a:xfrm>
                <a:off x="5657243" y="2262452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72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6089CB-58E4-DA0F-2194-956E52FC88AA}"/>
                  </a:ext>
                </a:extLst>
              </p:cNvPr>
              <p:cNvSpPr/>
              <p:nvPr/>
            </p:nvSpPr>
            <p:spPr>
              <a:xfrm>
                <a:off x="8134313" y="2369762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24" b="1" dirty="0">
                    <a:solidFill>
                      <a:schemeClr val="accent1"/>
                    </a:solidFill>
                  </a:rPr>
                  <a:t>Photograph</a:t>
                </a:r>
                <a:endParaRPr lang="en-GB" sz="1372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3F6677-8912-8917-2B09-53FC31BDF83E}"/>
                  </a:ext>
                </a:extLst>
              </p:cNvPr>
              <p:cNvSpPr/>
              <p:nvPr/>
            </p:nvSpPr>
            <p:spPr>
              <a:xfrm>
                <a:off x="10713031" y="2477072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34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BB50D1-7D4E-0433-3FE0-C465833C83F9}"/>
                  </a:ext>
                </a:extLst>
              </p:cNvPr>
              <p:cNvSpPr/>
              <p:nvPr/>
            </p:nvSpPr>
            <p:spPr>
              <a:xfrm>
                <a:off x="13190101" y="2584382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72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4A5A7D-EB67-A50E-8859-4E1E424E1D39}"/>
                </a:ext>
              </a:extLst>
            </p:cNvPr>
            <p:cNvSpPr txBox="1"/>
            <p:nvPr/>
          </p:nvSpPr>
          <p:spPr>
            <a:xfrm>
              <a:off x="1163873" y="3987722"/>
              <a:ext cx="963029" cy="54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72" dirty="0"/>
                <a:t>1-2 s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30F3A8-7323-2613-5A88-1DEE08208280}"/>
                </a:ext>
              </a:extLst>
            </p:cNvPr>
            <p:cNvSpPr txBox="1"/>
            <p:nvPr/>
          </p:nvSpPr>
          <p:spPr>
            <a:xfrm>
              <a:off x="7827127" y="4218502"/>
              <a:ext cx="1057851" cy="54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72" dirty="0"/>
                <a:t>1-2 s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BB9D40-3708-A1C4-EBFD-96FF81D464B7}"/>
                </a:ext>
              </a:extLst>
            </p:cNvPr>
            <p:cNvSpPr txBox="1"/>
            <p:nvPr/>
          </p:nvSpPr>
          <p:spPr>
            <a:xfrm>
              <a:off x="3391928" y="4042006"/>
              <a:ext cx="709681" cy="54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72" dirty="0"/>
                <a:t>3 s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25CFF1-40D7-F17C-9868-7967674CF552}"/>
                </a:ext>
              </a:extLst>
            </p:cNvPr>
            <p:cNvSpPr txBox="1"/>
            <p:nvPr/>
          </p:nvSpPr>
          <p:spPr>
            <a:xfrm>
              <a:off x="10216435" y="4355235"/>
              <a:ext cx="709681" cy="54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72" dirty="0"/>
                <a:t>3 s </a:t>
              </a:r>
            </a:p>
          </p:txBody>
        </p:sp>
        <p:pic>
          <p:nvPicPr>
            <p:cNvPr id="7" name="Picture 6" descr="A person in a white shirt&#10;&#10;AI-generated content may be incorrect.">
              <a:extLst>
                <a:ext uri="{FF2B5EF4-FFF2-40B4-BE49-F238E27FC236}">
                  <a16:creationId xmlns:a16="http://schemas.microsoft.com/office/drawing/2014/main" id="{1912796F-85E4-6E65-C433-B2E0DA56E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865" y="2452698"/>
              <a:ext cx="1139918" cy="1519890"/>
            </a:xfrm>
            <a:prstGeom prst="rect">
              <a:avLst/>
            </a:prstGeom>
          </p:spPr>
        </p:pic>
        <p:pic>
          <p:nvPicPr>
            <p:cNvPr id="17" name="Picture 16" descr="A close-up of two men kissing&#10;&#10;AI-generated content may be incorrect.">
              <a:extLst>
                <a:ext uri="{FF2B5EF4-FFF2-40B4-BE49-F238E27FC236}">
                  <a16:creationId xmlns:a16="http://schemas.microsoft.com/office/drawing/2014/main" id="{0571C812-695A-712D-1C8C-A4CC29E2B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893" y="2846074"/>
              <a:ext cx="1913921" cy="143544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7B78F30-9866-FF2F-A812-F33C20CFB9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161" y="1936719"/>
            <a:ext cx="943039" cy="7802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D57F53-5C82-8935-FABC-CC6EAD5A5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279" y="2070594"/>
            <a:ext cx="1009663" cy="83534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90436F4-7322-776C-606D-5467C486E41F}"/>
              </a:ext>
            </a:extLst>
          </p:cNvPr>
          <p:cNvGrpSpPr/>
          <p:nvPr/>
        </p:nvGrpSpPr>
        <p:grpSpPr>
          <a:xfrm>
            <a:off x="9534845" y="1360027"/>
            <a:ext cx="1859091" cy="1593580"/>
            <a:chOff x="11712794" y="1784720"/>
            <a:chExt cx="2439626" cy="209120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048A1F6-2719-E383-6A8C-B84BC3A43B1C}"/>
                </a:ext>
              </a:extLst>
            </p:cNvPr>
            <p:cNvSpPr/>
            <p:nvPr/>
          </p:nvSpPr>
          <p:spPr>
            <a:xfrm>
              <a:off x="11712794" y="1784720"/>
              <a:ext cx="2439626" cy="33276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72" dirty="0"/>
                <a:t>END  PHASE 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AF12E42-8309-BE22-332E-BC252CEB0669}"/>
                </a:ext>
              </a:extLst>
            </p:cNvPr>
            <p:cNvSpPr/>
            <p:nvPr/>
          </p:nvSpPr>
          <p:spPr>
            <a:xfrm>
              <a:off x="11791040" y="2609794"/>
              <a:ext cx="2272026" cy="12661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72" b="1" dirty="0">
                  <a:solidFill>
                    <a:srgbClr val="7030A0"/>
                  </a:solidFill>
                </a:rPr>
                <a:t>FEEDBACK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07E315-614B-D77A-5AAB-56BC184C6492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4329509" y="4810059"/>
            <a:ext cx="3683770" cy="587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374FA8E-80A2-AA02-E0CA-1C6259567E05}"/>
              </a:ext>
            </a:extLst>
          </p:cNvPr>
          <p:cNvSpPr/>
          <p:nvPr/>
        </p:nvSpPr>
        <p:spPr>
          <a:xfrm>
            <a:off x="8013278" y="3827247"/>
            <a:ext cx="3312566" cy="1965624"/>
          </a:xfrm>
          <a:prstGeom prst="rect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9677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an implementation error, 60% of participants in the final sample received a different version of the feedback, which asked about the </a:t>
            </a:r>
            <a:r>
              <a:rPr lang="en-US" altLang="en-US" sz="1524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attractiveness</a:t>
            </a:r>
            <a:r>
              <a:rPr lang="en-US" altLang="en-US" sz="152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en-US" sz="1524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faces</a:t>
            </a:r>
            <a:r>
              <a:rPr lang="en-US" altLang="en-US" sz="1524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instead.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F18FF0-6D5F-C6DE-56B0-95BBDEE6E536}"/>
              </a:ext>
            </a:extLst>
          </p:cNvPr>
          <p:cNvSpPr/>
          <p:nvPr/>
        </p:nvSpPr>
        <p:spPr>
          <a:xfrm>
            <a:off x="0" y="0"/>
            <a:ext cx="12192000" cy="9088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Paradigm                                  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endParaRPr lang="en-GB" sz="2400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357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D43B2-B0DB-EF4A-4AC7-8EB61A9A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40CB71E-B81E-768F-E1F5-D1DA992B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724" y="1845316"/>
            <a:ext cx="1463886" cy="8811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54E64A-48B5-A88B-CE33-530C49CD3C40}"/>
              </a:ext>
            </a:extLst>
          </p:cNvPr>
          <p:cNvSpPr txBox="1"/>
          <p:nvPr/>
        </p:nvSpPr>
        <p:spPr>
          <a:xfrm>
            <a:off x="7570816" y="948221"/>
            <a:ext cx="1452126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24" b="1" dirty="0"/>
              <a:t>Assessment</a:t>
            </a:r>
            <a:r>
              <a:rPr lang="en-GB" sz="1372" b="1" dirty="0"/>
              <a:t> 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DE8197A-D787-D0D8-87A3-B1A335811098}"/>
              </a:ext>
            </a:extLst>
          </p:cNvPr>
          <p:cNvSpPr txBox="1">
            <a:spLocks/>
          </p:cNvSpPr>
          <p:nvPr/>
        </p:nvSpPr>
        <p:spPr>
          <a:xfrm>
            <a:off x="66446" y="3177052"/>
            <a:ext cx="5426043" cy="2529628"/>
          </a:xfrm>
          <a:prstGeom prst="rect">
            <a:avLst/>
          </a:prstGeom>
        </p:spPr>
        <p:txBody>
          <a:bodyPr vert="horz" lIns="69681" tIns="34840" rIns="69681" bIns="34840" rtlCol="0">
            <a:noAutofit/>
          </a:bodyPr>
          <a:lstStyle>
            <a:lvl1pPr marL="269999" indent="-269999" algn="l" defTabSz="1079998" rtl="0" eaLnBrk="1" latinLnBrk="0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998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9997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9996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29995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994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9993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9992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9991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GB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Arousal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How much did you feel sexually aroused ?  	0 = Not at all; 6 = Very much</a:t>
            </a: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Enticement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How enticing would you rate this image to be? 	0 = Not at all; 6 = Very much</a:t>
            </a: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Valence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feeling evoked by this image was… </a:t>
            </a:r>
            <a:b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0 = Unpleasant; 6 = Pleasant </a:t>
            </a:r>
            <a:b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1086"/>
              </a:lnSpc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C11A9A4-3388-DB4B-5EA3-6CB448540E6F}"/>
              </a:ext>
            </a:extLst>
          </p:cNvPr>
          <p:cNvSpPr/>
          <p:nvPr/>
        </p:nvSpPr>
        <p:spPr>
          <a:xfrm>
            <a:off x="786040" y="1360027"/>
            <a:ext cx="8519852" cy="2535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72" dirty="0"/>
              <a:t>PHASE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B703C3-3B04-9506-8EC3-98E149F0479B}"/>
              </a:ext>
            </a:extLst>
          </p:cNvPr>
          <p:cNvCxnSpPr>
            <a:cxnSpLocks/>
            <a:stCxn id="12" idx="0"/>
            <a:endCxn id="28" idx="2"/>
          </p:cNvCxnSpPr>
          <p:nvPr/>
        </p:nvCxnSpPr>
        <p:spPr>
          <a:xfrm flipV="1">
            <a:off x="4329509" y="1275105"/>
            <a:ext cx="3967370" cy="5323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2D67EC-53CC-B549-E839-FE0C69E22A06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flipH="1" flipV="1">
            <a:off x="8296879" y="1275105"/>
            <a:ext cx="218418" cy="71366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DDE6B1-E445-0988-8B97-7803675990F4}"/>
              </a:ext>
            </a:extLst>
          </p:cNvPr>
          <p:cNvGrpSpPr/>
          <p:nvPr/>
        </p:nvGrpSpPr>
        <p:grpSpPr>
          <a:xfrm>
            <a:off x="786041" y="1689769"/>
            <a:ext cx="8519852" cy="1487283"/>
            <a:chOff x="232013" y="2217429"/>
            <a:chExt cx="13866124" cy="268585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FA056A-097B-C856-E0FE-27FDB24D05F9}"/>
                </a:ext>
              </a:extLst>
            </p:cNvPr>
            <p:cNvGrpSpPr/>
            <p:nvPr/>
          </p:nvGrpSpPr>
          <p:grpSpPr>
            <a:xfrm>
              <a:off x="232013" y="2217429"/>
              <a:ext cx="13866124" cy="2282340"/>
              <a:chOff x="703103" y="2053419"/>
              <a:chExt cx="15332555" cy="2244341"/>
            </a:xfrm>
            <a:solidFill>
              <a:schemeClr val="bg1"/>
            </a:solidFill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59EF911-A458-A417-C3FA-8FB30EF7B9C6}"/>
                  </a:ext>
                </a:extLst>
              </p:cNvPr>
              <p:cNvSpPr/>
              <p:nvPr/>
            </p:nvSpPr>
            <p:spPr>
              <a:xfrm>
                <a:off x="703103" y="2053419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29" b="1" dirty="0">
                    <a:solidFill>
                      <a:schemeClr val="accent3"/>
                    </a:solidFill>
                  </a:rPr>
                  <a:t>AI-Generated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F95AD0-C769-4976-30DF-4D4D545022FC}"/>
                  </a:ext>
                </a:extLst>
              </p:cNvPr>
              <p:cNvSpPr/>
              <p:nvPr/>
            </p:nvSpPr>
            <p:spPr>
              <a:xfrm>
                <a:off x="3180173" y="2165419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72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B520C4-1C60-9A32-B498-5BCA4B9A19D2}"/>
                  </a:ext>
                </a:extLst>
              </p:cNvPr>
              <p:cNvSpPr/>
              <p:nvPr/>
            </p:nvSpPr>
            <p:spPr>
              <a:xfrm>
                <a:off x="5657243" y="2262452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72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6089CB-58E4-DA0F-2194-956E52FC88AA}"/>
                  </a:ext>
                </a:extLst>
              </p:cNvPr>
              <p:cNvSpPr/>
              <p:nvPr/>
            </p:nvSpPr>
            <p:spPr>
              <a:xfrm>
                <a:off x="8134313" y="2369762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24" b="1" dirty="0">
                    <a:solidFill>
                      <a:schemeClr val="accent1"/>
                    </a:solidFill>
                  </a:rPr>
                  <a:t>Photograph</a:t>
                </a:r>
                <a:endParaRPr lang="en-GB" sz="1372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3F6677-8912-8917-2B09-53FC31BDF83E}"/>
                  </a:ext>
                </a:extLst>
              </p:cNvPr>
              <p:cNvSpPr/>
              <p:nvPr/>
            </p:nvSpPr>
            <p:spPr>
              <a:xfrm>
                <a:off x="10713031" y="2477072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34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BB50D1-7D4E-0433-3FE0-C465833C83F9}"/>
                  </a:ext>
                </a:extLst>
              </p:cNvPr>
              <p:cNvSpPr/>
              <p:nvPr/>
            </p:nvSpPr>
            <p:spPr>
              <a:xfrm>
                <a:off x="13190101" y="2584382"/>
                <a:ext cx="2845557" cy="171337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72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4A5A7D-EB67-A50E-8859-4E1E424E1D39}"/>
                </a:ext>
              </a:extLst>
            </p:cNvPr>
            <p:cNvSpPr txBox="1"/>
            <p:nvPr/>
          </p:nvSpPr>
          <p:spPr>
            <a:xfrm>
              <a:off x="1163873" y="3987722"/>
              <a:ext cx="963029" cy="54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72" dirty="0"/>
                <a:t>1-2 s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30F3A8-7323-2613-5A88-1DEE08208280}"/>
                </a:ext>
              </a:extLst>
            </p:cNvPr>
            <p:cNvSpPr txBox="1"/>
            <p:nvPr/>
          </p:nvSpPr>
          <p:spPr>
            <a:xfrm>
              <a:off x="7827127" y="4218502"/>
              <a:ext cx="1057851" cy="54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72" dirty="0"/>
                <a:t>1-2 s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BB9D40-3708-A1C4-EBFD-96FF81D464B7}"/>
                </a:ext>
              </a:extLst>
            </p:cNvPr>
            <p:cNvSpPr txBox="1"/>
            <p:nvPr/>
          </p:nvSpPr>
          <p:spPr>
            <a:xfrm>
              <a:off x="3391928" y="4042006"/>
              <a:ext cx="709681" cy="54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72" dirty="0"/>
                <a:t>3 s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25CFF1-40D7-F17C-9868-7967674CF552}"/>
                </a:ext>
              </a:extLst>
            </p:cNvPr>
            <p:cNvSpPr txBox="1"/>
            <p:nvPr/>
          </p:nvSpPr>
          <p:spPr>
            <a:xfrm>
              <a:off x="10216435" y="4355235"/>
              <a:ext cx="709681" cy="54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72" dirty="0"/>
                <a:t>3 s </a:t>
              </a:r>
            </a:p>
          </p:txBody>
        </p:sp>
        <p:pic>
          <p:nvPicPr>
            <p:cNvPr id="7" name="Picture 6" descr="A person in a white shirt&#10;&#10;AI-generated content may be incorrect.">
              <a:extLst>
                <a:ext uri="{FF2B5EF4-FFF2-40B4-BE49-F238E27FC236}">
                  <a16:creationId xmlns:a16="http://schemas.microsoft.com/office/drawing/2014/main" id="{1912796F-85E4-6E65-C433-B2E0DA56E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865" y="2452698"/>
              <a:ext cx="1139918" cy="1519890"/>
            </a:xfrm>
            <a:prstGeom prst="rect">
              <a:avLst/>
            </a:prstGeom>
          </p:spPr>
        </p:pic>
        <p:pic>
          <p:nvPicPr>
            <p:cNvPr id="17" name="Picture 16" descr="A close-up of two men kissing&#10;&#10;AI-generated content may be incorrect.">
              <a:extLst>
                <a:ext uri="{FF2B5EF4-FFF2-40B4-BE49-F238E27FC236}">
                  <a16:creationId xmlns:a16="http://schemas.microsoft.com/office/drawing/2014/main" id="{0571C812-695A-712D-1C8C-A4CC29E2B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893" y="2846074"/>
              <a:ext cx="1913921" cy="143544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7B78F30-9866-FF2F-A812-F33C20CFB9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161" y="1936719"/>
            <a:ext cx="943039" cy="7802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D57F53-5C82-8935-FABC-CC6EAD5A5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279" y="2070594"/>
            <a:ext cx="1009663" cy="83534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90436F4-7322-776C-606D-5467C486E41F}"/>
              </a:ext>
            </a:extLst>
          </p:cNvPr>
          <p:cNvGrpSpPr/>
          <p:nvPr/>
        </p:nvGrpSpPr>
        <p:grpSpPr>
          <a:xfrm>
            <a:off x="9534845" y="1360027"/>
            <a:ext cx="1859091" cy="1593580"/>
            <a:chOff x="11712794" y="1784720"/>
            <a:chExt cx="2439626" cy="209120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048A1F6-2719-E383-6A8C-B84BC3A43B1C}"/>
                </a:ext>
              </a:extLst>
            </p:cNvPr>
            <p:cNvSpPr/>
            <p:nvPr/>
          </p:nvSpPr>
          <p:spPr>
            <a:xfrm>
              <a:off x="11712794" y="1784720"/>
              <a:ext cx="2439626" cy="33276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72" dirty="0"/>
                <a:t>END  PHASE 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AF12E42-8309-BE22-332E-BC252CEB0669}"/>
                </a:ext>
              </a:extLst>
            </p:cNvPr>
            <p:cNvSpPr/>
            <p:nvPr/>
          </p:nvSpPr>
          <p:spPr>
            <a:xfrm>
              <a:off x="11791040" y="2609794"/>
              <a:ext cx="2272026" cy="12661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72" b="1" dirty="0">
                  <a:solidFill>
                    <a:srgbClr val="7030A0"/>
                  </a:solidFill>
                </a:rPr>
                <a:t>FEEDBACK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DB9E7EC-3B01-2E68-0611-A65FFA70A032}"/>
              </a:ext>
            </a:extLst>
          </p:cNvPr>
          <p:cNvSpPr/>
          <p:nvPr/>
        </p:nvSpPr>
        <p:spPr>
          <a:xfrm>
            <a:off x="0" y="0"/>
            <a:ext cx="12192000" cy="9088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Paradigm                                  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endParaRPr lang="en-GB" sz="2400" b="1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0C315-4126-2CA8-E271-7E766B8D694E}"/>
              </a:ext>
            </a:extLst>
          </p:cNvPr>
          <p:cNvSpPr txBox="1"/>
          <p:nvPr/>
        </p:nvSpPr>
        <p:spPr>
          <a:xfrm>
            <a:off x="6096000" y="3429000"/>
            <a:ext cx="6224530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Fiction Feedback </a:t>
            </a:r>
          </a:p>
          <a:p>
            <a:pPr marL="217742" indent="-217742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Arousing </a:t>
            </a:r>
            <a:endParaRPr lang="en-GB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128" lvl="1" indent="-217742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No image was particularly arousing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128" lvl="1" indent="-217742">
              <a:buFont typeface="Wingdings" panose="05000000000000000000" pitchFamily="2" charset="2"/>
              <a:buChar char="q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AI-Generated Images were more arousing</a:t>
            </a:r>
          </a:p>
          <a:p>
            <a:pPr marL="566128" lvl="1" indent="-217742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…</a:t>
            </a:r>
          </a:p>
          <a:p>
            <a:pPr marL="217742" indent="-217742"/>
            <a:r>
              <a:rPr lang="en-GB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AI-Generation Algorithm </a:t>
            </a:r>
            <a:endParaRPr lang="en-GB" alt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76" lvl="1" indent="-261290">
              <a:buFont typeface="Wingdings" panose="05000000000000000000" pitchFamily="2" charset="2"/>
              <a:buChar char="q"/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between the photos and the AI-generated images was obvious</a:t>
            </a:r>
          </a:p>
          <a:p>
            <a:pPr marL="609676" lvl="1" indent="-26129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felt like the labels were reversed (e.g., 'Photograph' for AI-generated images and vice versa)</a:t>
            </a:r>
          </a:p>
          <a:p>
            <a:pPr marL="609676" lvl="1" indent="-26129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alt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79" lvl="1" indent="0">
              <a:buNone/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1490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43697-30EB-0BCE-34FC-F6196A6B6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129298B8-500E-9567-174D-E30E86194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97"/>
          <a:stretch/>
        </p:blipFill>
        <p:spPr bwMode="auto">
          <a:xfrm>
            <a:off x="5362559" y="997672"/>
            <a:ext cx="6829441" cy="53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FEBB8-C28E-52EB-7511-669BD021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CAF9B1-4E2C-DB51-5120-90351367884A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Demographics</a:t>
            </a:r>
            <a:r>
              <a:rPr lang="en-GB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endParaRPr lang="en-GB" sz="4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2618D-6427-473E-43AE-4CF6607ADAA9}"/>
              </a:ext>
            </a:extLst>
          </p:cNvPr>
          <p:cNvSpPr txBox="1">
            <a:spLocks/>
          </p:cNvSpPr>
          <p:nvPr/>
        </p:nvSpPr>
        <p:spPr>
          <a:xfrm>
            <a:off x="0" y="1395744"/>
            <a:ext cx="7446552" cy="4622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GB" sz="18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</a:t>
            </a: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sample consisted of </a:t>
            </a:r>
            <a:r>
              <a:rPr lang="en-GB" sz="18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211</a:t>
            </a: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participants</a:t>
            </a: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(Mean age = 36.1, SD = 12.9), 48.8% women, </a:t>
            </a:r>
            <a:b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49.3% men, 1.90% non-binary,  range from 18-80.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GB" sz="1800" u="sng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800" u="sng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Exclusions</a:t>
            </a:r>
            <a:endParaRPr lang="en-GB" sz="1800" dirty="0">
              <a:solidFill>
                <a:srgbClr val="21252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participants that used a mobile device</a:t>
            </a:r>
          </a:p>
          <a:p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participants showed no variation in their arousal response </a:t>
            </a:r>
            <a:b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(i.e., did not move the scales).</a:t>
            </a:r>
          </a:p>
          <a:p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participant had a negative correlation between arousal and enticement AND had a negative correlation between arousal and valance.</a:t>
            </a:r>
          </a:p>
          <a:p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4 participants self-reported as neither female nor male, hence they were excluded from further analysis.</a:t>
            </a:r>
          </a:p>
          <a:p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participant whose stimuli was not relevant for its gender </a:t>
            </a:r>
            <a:b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sexual orientation. </a:t>
            </a:r>
            <a:b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1800" dirty="0">
              <a:solidFill>
                <a:srgbClr val="21252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GB" sz="1800" u="sng" dirty="0">
              <a:solidFill>
                <a:srgbClr val="21252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b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18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42FA9FAC-EC5D-2611-8736-A6380156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7" t="39704" b="28741"/>
          <a:stretch/>
        </p:blipFill>
        <p:spPr bwMode="auto">
          <a:xfrm>
            <a:off x="11472328" y="2697480"/>
            <a:ext cx="546064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96FB3FF2-8302-5881-0243-0599FAB7CDC3}"/>
              </a:ext>
            </a:extLst>
          </p:cNvPr>
          <p:cNvSpPr/>
          <p:nvPr/>
        </p:nvSpPr>
        <p:spPr>
          <a:xfrm>
            <a:off x="10426700" y="181336"/>
            <a:ext cx="1765300" cy="63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9A3C1-A92D-60A5-65A1-CAD1AEB1368E}"/>
              </a:ext>
            </a:extLst>
          </p:cNvPr>
          <p:cNvSpPr txBox="1"/>
          <p:nvPr/>
        </p:nvSpPr>
        <p:spPr>
          <a:xfrm>
            <a:off x="0" y="617487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GB" sz="18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</a:t>
            </a: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includes </a:t>
            </a:r>
            <a:r>
              <a:rPr lang="en-GB" sz="18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197</a:t>
            </a: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participants</a:t>
            </a:r>
            <a:r>
              <a:rPr lang="en-GB" sz="18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(Mean age = 36.5, SD = 13.1), 48.2% women, 51.8% men, range from 18-80.</a:t>
            </a:r>
          </a:p>
        </p:txBody>
      </p:sp>
    </p:spTree>
    <p:extLst>
      <p:ext uri="{BB962C8B-B14F-4D97-AF65-F5344CB8AC3E}">
        <p14:creationId xmlns:p14="http://schemas.microsoft.com/office/powerpoint/2010/main" val="361781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705A0-C220-65A3-1598-0D3F77B1A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860AB1-E492-7F98-FC78-D865FB1F7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6"/>
          <a:stretch/>
        </p:blipFill>
        <p:spPr bwMode="auto">
          <a:xfrm>
            <a:off x="0" y="1313495"/>
            <a:ext cx="6829007" cy="5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98145A-7974-0C0B-97A1-339E54B15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52500"/>
            <a:ext cx="4475356" cy="319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389B24E-EDC5-E374-E94C-84A26B6B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128399"/>
            <a:ext cx="3583692" cy="25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DAF624-7D10-4BF7-9AB3-E6B01498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AF24B-4BF9-40D8-3697-276879C107A8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                                   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endParaRPr lang="en-GB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07D9E-0939-0383-D663-872ECF3B9BF4}"/>
              </a:ext>
            </a:extLst>
          </p:cNvPr>
          <p:cNvSpPr/>
          <p:nvPr/>
        </p:nvSpPr>
        <p:spPr>
          <a:xfrm>
            <a:off x="823208" y="5232053"/>
            <a:ext cx="3418592" cy="1359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NOTE</a:t>
            </a:r>
            <a:b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115 participants had a </a:t>
            </a:r>
            <a:r>
              <a:rPr lang="en-GB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misphrased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version of the feedback (corrected for the last 82). No evidence for it to me a major issue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14603D-82BD-EF0A-5CF7-1FD690366851}"/>
              </a:ext>
            </a:extLst>
          </p:cNvPr>
          <p:cNvGrpSpPr/>
          <p:nvPr/>
        </p:nvGrpSpPr>
        <p:grpSpPr>
          <a:xfrm>
            <a:off x="912108" y="5232053"/>
            <a:ext cx="370189" cy="349597"/>
            <a:chOff x="5893606" y="5995355"/>
            <a:chExt cx="914400" cy="914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D2B0E8-8DE7-8AD9-8695-07A517CF00CA}"/>
                </a:ext>
              </a:extLst>
            </p:cNvPr>
            <p:cNvSpPr/>
            <p:nvPr/>
          </p:nvSpPr>
          <p:spPr>
            <a:xfrm>
              <a:off x="6301336" y="6245397"/>
              <a:ext cx="112930" cy="507949"/>
            </a:xfrm>
            <a:prstGeom prst="rect">
              <a:avLst/>
            </a:prstGeom>
            <a:solidFill>
              <a:srgbClr val="00142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8" name="Graphic 17" descr="Warning with solid fill">
              <a:extLst>
                <a:ext uri="{FF2B5EF4-FFF2-40B4-BE49-F238E27FC236}">
                  <a16:creationId xmlns:a16="http://schemas.microsoft.com/office/drawing/2014/main" id="{5D3238EE-8EAA-8387-586D-A1C5BDA6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93606" y="5995355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Rectangle 21">
            <a:hlinkClick r:id="rId8"/>
            <a:extLst>
              <a:ext uri="{FF2B5EF4-FFF2-40B4-BE49-F238E27FC236}">
                <a16:creationId xmlns:a16="http://schemas.microsoft.com/office/drawing/2014/main" id="{BF65C0DA-511C-47AF-EF02-7A01780ECD45}"/>
              </a:ext>
            </a:extLst>
          </p:cNvPr>
          <p:cNvSpPr/>
          <p:nvPr/>
        </p:nvSpPr>
        <p:spPr>
          <a:xfrm>
            <a:off x="10426700" y="274005"/>
            <a:ext cx="1765300" cy="63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95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B9389-A5F6-70DA-8204-9B6D8F15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856B8245-B34C-6192-A538-C9B6A23356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3044" y="1862594"/>
            <a:ext cx="148953" cy="15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E73A53-31BA-7426-96FE-0923D7261C08}"/>
              </a:ext>
            </a:extLst>
          </p:cNvPr>
          <p:cNvGrpSpPr/>
          <p:nvPr/>
        </p:nvGrpSpPr>
        <p:grpSpPr>
          <a:xfrm>
            <a:off x="5525853" y="1214130"/>
            <a:ext cx="2194232" cy="5142220"/>
            <a:chOff x="4876899" y="718533"/>
            <a:chExt cx="3575214" cy="76861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5FEB756-AD7B-7E27-83DA-4DAEED5D6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1181"/>
            <a:stretch/>
          </p:blipFill>
          <p:spPr>
            <a:xfrm>
              <a:off x="4876899" y="3302662"/>
              <a:ext cx="1850017" cy="259278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B95FCEB-0500-F657-0716-5605D0436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2165"/>
            <a:stretch/>
          </p:blipFill>
          <p:spPr>
            <a:xfrm>
              <a:off x="6658550" y="3302356"/>
              <a:ext cx="1793563" cy="259278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6572F3E-EC0D-9563-720D-A9C56F046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-283" r="61181" b="283"/>
            <a:stretch/>
          </p:blipFill>
          <p:spPr>
            <a:xfrm>
              <a:off x="4876902" y="718533"/>
              <a:ext cx="1850017" cy="258412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505BA03-08DA-3337-5D7F-A69D8DC1B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61372"/>
            <a:stretch/>
          </p:blipFill>
          <p:spPr>
            <a:xfrm>
              <a:off x="4876899" y="5843487"/>
              <a:ext cx="1850017" cy="256121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8D520A4-D810-4D3F-C4D0-AE9FCE56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62810"/>
            <a:stretch/>
          </p:blipFill>
          <p:spPr>
            <a:xfrm>
              <a:off x="6715000" y="5843487"/>
              <a:ext cx="1737108" cy="256121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C89B24-9A86-007E-9041-585C67820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62743"/>
            <a:stretch/>
          </p:blipFill>
          <p:spPr>
            <a:xfrm>
              <a:off x="6658545" y="725845"/>
              <a:ext cx="1793563" cy="2584127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A9B650A-C3A9-D682-FC0D-7F322254380E}"/>
              </a:ext>
            </a:extLst>
          </p:cNvPr>
          <p:cNvSpPr txBox="1"/>
          <p:nvPr/>
        </p:nvSpPr>
        <p:spPr>
          <a:xfrm>
            <a:off x="60784" y="985625"/>
            <a:ext cx="5118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GB" sz="1600" b="1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600" b="1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Enticement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GB" sz="1600" b="1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Valence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were 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assessed using Likert scales, hence 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lending itself to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ordered beta model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GB" sz="1600" b="0" i="0" u="sng" dirty="0">
                <a:solidFill>
                  <a:srgbClr val="0D6EF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(Kubinec, 2022)</a:t>
            </a:r>
            <a:r>
              <a:rPr lang="en-GB" sz="1600" u="sng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GB" sz="1600" b="0" i="0" dirty="0">
              <a:solidFill>
                <a:srgbClr val="212529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</a:t>
            </a:r>
            <a:r>
              <a:rPr lang="en-GB" sz="16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evaluates the effects of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Gender</a:t>
            </a:r>
            <a:r>
              <a:rPr lang="en-GB" sz="16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Sexual Orientation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Subjective Ratings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accounting for random variability due to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participants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(i.e.,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intercepts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en-GB" sz="1600" dirty="0">
              <a:solidFill>
                <a:srgbClr val="21252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1252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4BC1F8-207C-4B50-420D-BEB886E7EED0}"/>
              </a:ext>
            </a:extLst>
          </p:cNvPr>
          <p:cNvSpPr txBox="1"/>
          <p:nvPr/>
        </p:nvSpPr>
        <p:spPr>
          <a:xfrm>
            <a:off x="94153" y="2978763"/>
            <a:ext cx="51181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br>
              <a:rPr lang="en-GB" b="0" i="0" u="sng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b="0" i="0" u="sng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b="0" i="0" u="sng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results on Subjective Ratings</a:t>
            </a:r>
          </a:p>
          <a:p>
            <a:pPr marL="0" indent="0">
              <a:buNone/>
            </a:pPr>
            <a:endParaRPr lang="en-GB" b="0" i="0" u="sng" dirty="0">
              <a:solidFill>
                <a:srgbClr val="212529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average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women rate images significantly lower in arousal, enticement, and valence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compared to men.</a:t>
            </a:r>
          </a:p>
          <a:p>
            <a:pPr marL="342900" indent="-342900">
              <a:buAutoNum type="arabicPeriod"/>
            </a:pPr>
            <a:endParaRPr lang="en-GB" sz="1600" b="0" i="0" dirty="0">
              <a:solidFill>
                <a:srgbClr val="212529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GB" sz="16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Sexual Orientation 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 </a:t>
            </a:r>
            <a:r>
              <a:rPr lang="en-GB" sz="16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significantly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influence Arousal, Enticement and Valence ratings</a:t>
            </a:r>
          </a:p>
          <a:p>
            <a:endParaRPr lang="en-GB" sz="1600" dirty="0">
              <a:solidFill>
                <a:srgbClr val="21252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Given the </a:t>
            </a:r>
            <a:r>
              <a:rPr lang="en-GB" sz="16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number 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participants self-describing as </a:t>
            </a:r>
            <a:r>
              <a:rPr lang="en-GB" sz="16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bisexual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(N=19) and </a:t>
            </a:r>
            <a:r>
              <a:rPr lang="en-GB" sz="16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homosexual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(N=8), the following </a:t>
            </a:r>
            <a:r>
              <a:rPr lang="en-GB" sz="16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 </a:t>
            </a:r>
            <a:r>
              <a:rPr lang="en-GB" sz="1600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 solely on heterosexual 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individuals</a:t>
            </a:r>
            <a:endParaRPr lang="en-GB" sz="1600" b="0" i="0" dirty="0">
              <a:solidFill>
                <a:srgbClr val="212529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1B473D-DC6B-47EE-5248-60EB8384849C}"/>
              </a:ext>
            </a:extLst>
          </p:cNvPr>
          <p:cNvGrpSpPr/>
          <p:nvPr/>
        </p:nvGrpSpPr>
        <p:grpSpPr>
          <a:xfrm>
            <a:off x="8101699" y="1214130"/>
            <a:ext cx="3814060" cy="5142220"/>
            <a:chOff x="7988664" y="270520"/>
            <a:chExt cx="3907002" cy="621271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FACA80B-7305-6F1D-2217-5013CA77C6D9}"/>
                </a:ext>
              </a:extLst>
            </p:cNvPr>
            <p:cNvGrpSpPr/>
            <p:nvPr/>
          </p:nvGrpSpPr>
          <p:grpSpPr>
            <a:xfrm>
              <a:off x="7988664" y="270520"/>
              <a:ext cx="3907002" cy="6212718"/>
              <a:chOff x="6669712" y="642918"/>
              <a:chExt cx="7579110" cy="798073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D3C4C95-60CD-2405-3EBB-755EF35831A8}"/>
                  </a:ext>
                </a:extLst>
              </p:cNvPr>
              <p:cNvGrpSpPr/>
              <p:nvPr/>
            </p:nvGrpSpPr>
            <p:grpSpPr>
              <a:xfrm>
                <a:off x="6669712" y="642920"/>
                <a:ext cx="3854582" cy="7980731"/>
                <a:chOff x="9386930" y="206427"/>
                <a:chExt cx="4225464" cy="9054104"/>
              </a:xfrm>
            </p:grpSpPr>
            <p:pic>
              <p:nvPicPr>
                <p:cNvPr id="43" name="Picture 4">
                  <a:extLst>
                    <a:ext uri="{FF2B5EF4-FFF2-40B4-BE49-F238E27FC236}">
                      <a16:creationId xmlns:a16="http://schemas.microsoft.com/office/drawing/2014/main" id="{EE6A8220-AB3A-7EF1-8777-5EABA3DD9A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6932" y="206427"/>
                  <a:ext cx="4225462" cy="30180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8">
                  <a:extLst>
                    <a:ext uri="{FF2B5EF4-FFF2-40B4-BE49-F238E27FC236}">
                      <a16:creationId xmlns:a16="http://schemas.microsoft.com/office/drawing/2014/main" id="{4A988F54-C38D-6A7F-49FB-3CC0D8D93E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6931" y="3224460"/>
                  <a:ext cx="4225462" cy="30180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10">
                  <a:extLst>
                    <a:ext uri="{FF2B5EF4-FFF2-40B4-BE49-F238E27FC236}">
                      <a16:creationId xmlns:a16="http://schemas.microsoft.com/office/drawing/2014/main" id="{8C4AB1A0-8904-D79D-A0C8-0B44D1435B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6930" y="6242495"/>
                  <a:ext cx="4225464" cy="30180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Picture 15">
                <a:extLst>
                  <a:ext uri="{FF2B5EF4-FFF2-40B4-BE49-F238E27FC236}">
                    <a16:creationId xmlns:a16="http://schemas.microsoft.com/office/drawing/2014/main" id="{DE0FBE74-E2D9-28B0-1C10-DB9E8F64F1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24293" y="642918"/>
                <a:ext cx="3724529" cy="26602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7">
                <a:extLst>
                  <a:ext uri="{FF2B5EF4-FFF2-40B4-BE49-F238E27FC236}">
                    <a16:creationId xmlns:a16="http://schemas.microsoft.com/office/drawing/2014/main" id="{B7348721-71B6-691E-822A-361A56461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24293" y="3303162"/>
                <a:ext cx="3724529" cy="26602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9">
                <a:extLst>
                  <a:ext uri="{FF2B5EF4-FFF2-40B4-BE49-F238E27FC236}">
                    <a16:creationId xmlns:a16="http://schemas.microsoft.com/office/drawing/2014/main" id="{CB9BDC4D-0A13-0F82-F5F8-25FBBA1441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21323" y="5963406"/>
                <a:ext cx="3724529" cy="26602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FFEA9F-AAA8-8701-EEED-1D467BF3480F}"/>
                </a:ext>
              </a:extLst>
            </p:cNvPr>
            <p:cNvSpPr/>
            <p:nvPr/>
          </p:nvSpPr>
          <p:spPr>
            <a:xfrm>
              <a:off x="8077200" y="388766"/>
              <a:ext cx="1896955" cy="7366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8A4DE14-6FAF-BFD8-8AF1-C16F71B97F00}"/>
                </a:ext>
              </a:extLst>
            </p:cNvPr>
            <p:cNvSpPr/>
            <p:nvPr/>
          </p:nvSpPr>
          <p:spPr>
            <a:xfrm>
              <a:off x="10124787" y="317016"/>
              <a:ext cx="360387" cy="18826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46F640-BDB4-EC6B-BA85-0AF16AAE80F7}"/>
                </a:ext>
              </a:extLst>
            </p:cNvPr>
            <p:cNvSpPr/>
            <p:nvPr/>
          </p:nvSpPr>
          <p:spPr>
            <a:xfrm>
              <a:off x="10988333" y="321642"/>
              <a:ext cx="360387" cy="18826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2921622-5AD6-E1AB-8BD0-77782F696FBF}"/>
                </a:ext>
              </a:extLst>
            </p:cNvPr>
            <p:cNvSpPr/>
            <p:nvPr/>
          </p:nvSpPr>
          <p:spPr>
            <a:xfrm>
              <a:off x="8077199" y="2494239"/>
              <a:ext cx="1896955" cy="7366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DE538B8-AB34-936A-E405-5636A8092ECD}"/>
                </a:ext>
              </a:extLst>
            </p:cNvPr>
            <p:cNvSpPr/>
            <p:nvPr/>
          </p:nvSpPr>
          <p:spPr>
            <a:xfrm>
              <a:off x="10103640" y="2394903"/>
              <a:ext cx="381534" cy="18826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34421C-D321-0AA1-9E9E-DBC6BAD6BE38}"/>
                </a:ext>
              </a:extLst>
            </p:cNvPr>
            <p:cNvSpPr/>
            <p:nvPr/>
          </p:nvSpPr>
          <p:spPr>
            <a:xfrm>
              <a:off x="10999653" y="2394903"/>
              <a:ext cx="381534" cy="18826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90CDE35-8766-694F-4E3A-03964A8519D0}"/>
                </a:ext>
              </a:extLst>
            </p:cNvPr>
            <p:cNvSpPr/>
            <p:nvPr/>
          </p:nvSpPr>
          <p:spPr>
            <a:xfrm>
              <a:off x="8077199" y="4565101"/>
              <a:ext cx="1896955" cy="7366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011B68-6F18-5266-1019-B1C1F2F04FCF}"/>
                </a:ext>
              </a:extLst>
            </p:cNvPr>
            <p:cNvSpPr/>
            <p:nvPr/>
          </p:nvSpPr>
          <p:spPr>
            <a:xfrm>
              <a:off x="10103640" y="4412329"/>
              <a:ext cx="381534" cy="18826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6308E2-9800-8312-93BE-D1604D61035C}"/>
                </a:ext>
              </a:extLst>
            </p:cNvPr>
            <p:cNvSpPr/>
            <p:nvPr/>
          </p:nvSpPr>
          <p:spPr>
            <a:xfrm>
              <a:off x="11051159" y="4412329"/>
              <a:ext cx="335401" cy="18826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92F0F-7EE1-8024-FA9A-6DDE1E60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8A2CD4-DB07-6E50-CB25-0828CD62AFD9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Affective</a:t>
            </a:r>
            <a:r>
              <a:rPr lang="en-GB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r>
              <a:rPr lang="en-GB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endParaRPr lang="en-GB" sz="4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hlinkClick r:id="rId16"/>
            <a:extLst>
              <a:ext uri="{FF2B5EF4-FFF2-40B4-BE49-F238E27FC236}">
                <a16:creationId xmlns:a16="http://schemas.microsoft.com/office/drawing/2014/main" id="{C3E1EAEC-FD8F-DB61-3FB6-80BE38630617}"/>
              </a:ext>
            </a:extLst>
          </p:cNvPr>
          <p:cNvSpPr/>
          <p:nvPr/>
        </p:nvSpPr>
        <p:spPr>
          <a:xfrm>
            <a:off x="9982200" y="79669"/>
            <a:ext cx="1939753" cy="936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95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C209-4BA2-DA1A-0FAD-041EFC4A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1F46AADF-FB6B-4BD3-B2FC-9A7ECFC228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3044" y="1862594"/>
            <a:ext cx="148953" cy="15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B24374E-86E6-3EBC-804E-955852F2FC25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Affective</a:t>
            </a:r>
            <a:r>
              <a:rPr lang="en-GB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</a:t>
            </a:r>
            <a:r>
              <a:rPr lang="en-GB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n-GB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</a:t>
            </a:r>
            <a:r>
              <a:rPr lang="en-GB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r>
              <a:rPr lang="en-GB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Rectangle 60">
            <a:hlinkClick r:id="rId3"/>
            <a:extLst>
              <a:ext uri="{FF2B5EF4-FFF2-40B4-BE49-F238E27FC236}">
                <a16:creationId xmlns:a16="http://schemas.microsoft.com/office/drawing/2014/main" id="{AA1117FD-03D0-E3E8-A408-D760EC893F4A}"/>
              </a:ext>
            </a:extLst>
          </p:cNvPr>
          <p:cNvSpPr/>
          <p:nvPr/>
        </p:nvSpPr>
        <p:spPr>
          <a:xfrm>
            <a:off x="10252247" y="-31093"/>
            <a:ext cx="1939753" cy="936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860C2EC-0E2A-5802-8298-B65E3C88A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49" y="1571685"/>
            <a:ext cx="653917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effect of Gender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Women gave significant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ratings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 men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 images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enticement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Interaction between Gender </a:t>
            </a:r>
            <a:r>
              <a:rPr lang="en-US" alt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Stimuli Type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</a:t>
            </a:r>
            <a:r>
              <a:rPr lang="en-US" alt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couple images 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 individual ones in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enticement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Women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rated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couple images higher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 individual ones in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enticement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 of Condition (AI vs Photograph)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rated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 images</a:t>
            </a:r>
            <a:r>
              <a:rPr lang="en-GB" sz="1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individuals consistently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photographic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across all affective dimensions.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also rated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 of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couples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enticement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compared to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photographic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couples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391CE419-ED8D-5BDD-67C2-612E9968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674" y="6492875"/>
            <a:ext cx="2743200" cy="365125"/>
          </a:xfrm>
        </p:spPr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fld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B65AC2-361D-3B95-6385-572FFC749E20}"/>
              </a:ext>
            </a:extLst>
          </p:cNvPr>
          <p:cNvGrpSpPr/>
          <p:nvPr/>
        </p:nvGrpSpPr>
        <p:grpSpPr>
          <a:xfrm>
            <a:off x="7249886" y="1159328"/>
            <a:ext cx="4612467" cy="5698671"/>
            <a:chOff x="7249886" y="1159328"/>
            <a:chExt cx="4612467" cy="5698671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27A775D-2A71-9B9C-11F5-30F2A247B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9886" y="1159328"/>
              <a:ext cx="4612467" cy="5698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D93561-1319-CD8E-55EB-03E654AE2412}"/>
                </a:ext>
              </a:extLst>
            </p:cNvPr>
            <p:cNvSpPr txBox="1"/>
            <p:nvPr/>
          </p:nvSpPr>
          <p:spPr>
            <a:xfrm>
              <a:off x="7985760" y="5217160"/>
              <a:ext cx="2692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/>
                <a:t>*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77390E-D0B2-80FC-6D69-4614BE35A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" r="31941" b="42246"/>
            <a:stretch/>
          </p:blipFill>
          <p:spPr>
            <a:xfrm>
              <a:off x="10228637" y="5433576"/>
              <a:ext cx="47219" cy="73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298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30360-6530-38AD-0A87-8B01D5D52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EC9643-1E0F-92F1-6058-7B08A52A6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261848"/>
              </p:ext>
            </p:extLst>
          </p:nvPr>
        </p:nvGraphicFramePr>
        <p:xfrm>
          <a:off x="146136" y="1138966"/>
          <a:ext cx="11899727" cy="3981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3880">
                  <a:extLst>
                    <a:ext uri="{9D8B030D-6E8A-4147-A177-3AD203B41FA5}">
                      <a16:colId xmlns:a16="http://schemas.microsoft.com/office/drawing/2014/main" val="3982745653"/>
                    </a:ext>
                  </a:extLst>
                </a:gridCol>
                <a:gridCol w="2467627">
                  <a:extLst>
                    <a:ext uri="{9D8B030D-6E8A-4147-A177-3AD203B41FA5}">
                      <a16:colId xmlns:a16="http://schemas.microsoft.com/office/drawing/2014/main" val="928642520"/>
                    </a:ext>
                  </a:extLst>
                </a:gridCol>
                <a:gridCol w="2668044">
                  <a:extLst>
                    <a:ext uri="{9D8B030D-6E8A-4147-A177-3AD203B41FA5}">
                      <a16:colId xmlns:a16="http://schemas.microsoft.com/office/drawing/2014/main" val="3557749622"/>
                    </a:ext>
                  </a:extLst>
                </a:gridCol>
                <a:gridCol w="2851804">
                  <a:extLst>
                    <a:ext uri="{9D8B030D-6E8A-4147-A177-3AD203B41FA5}">
                      <a16:colId xmlns:a16="http://schemas.microsoft.com/office/drawing/2014/main" val="374558831"/>
                    </a:ext>
                  </a:extLst>
                </a:gridCol>
                <a:gridCol w="3248372">
                  <a:extLst>
                    <a:ext uri="{9D8B030D-6E8A-4147-A177-3AD203B41FA5}">
                      <a16:colId xmlns:a16="http://schemas.microsoft.com/office/drawing/2014/main" val="3069400619"/>
                    </a:ext>
                  </a:extLst>
                </a:gridCol>
              </a:tblGrid>
              <a:tr h="194516">
                <a:tc>
                  <a:txBody>
                    <a:bodyPr/>
                    <a:lstStyle/>
                    <a:p>
                      <a:endParaRPr lang="en-GB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Arousal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Enticement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Valence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Emotionality* 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0839340"/>
                  </a:ext>
                </a:extLst>
              </a:tr>
              <a:tr h="987622">
                <a:tc>
                  <a:txBody>
                    <a:bodyPr/>
                    <a:lstStyle/>
                    <a:p>
                      <a:endParaRPr lang="en-GB" sz="105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05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lower in arousal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(b= -1.17, p &lt;.001).</a:t>
                      </a: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couples higher in arousal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(b= 0.60, p &lt;.001). 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lower in enticement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men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(b=-0.98, p &lt;.001).</a:t>
                      </a: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couples higher in enticement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(b= 0.53, p &lt;.001). </a:t>
                      </a: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1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lower in valence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men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(b= -0.77, p &lt;.001).</a:t>
                      </a: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couples higher in valence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(b= 0.48, p &lt;.001). </a:t>
                      </a: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0" i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0" i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lower in emotionality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 (b= -1.11, p &lt;.001).</a:t>
                      </a:r>
                    </a:p>
                    <a:p>
                      <a:endParaRPr lang="en-GB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couples higher in emotionality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(b= 0.62, p &lt;.001).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9063744"/>
                  </a:ext>
                </a:extLst>
              </a:tr>
              <a:tr h="1983034">
                <a:tc>
                  <a:txBody>
                    <a:bodyPr/>
                    <a:lstStyle/>
                    <a:p>
                      <a:endParaRPr lang="en-GB" sz="105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05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1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couples lower in arousal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(b= - 0.39, p =.003).</a:t>
                      </a:r>
                    </a:p>
                    <a:p>
                      <a:endParaRPr lang="en-GB" sz="11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</a:t>
                      </a:r>
                      <a:r>
                        <a:rPr lang="en-GB" sz="11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images of individuals lower in arousal</a:t>
                      </a:r>
                      <a: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than </a:t>
                      </a: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photographic images of individuals</a:t>
                      </a:r>
                      <a:b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100" i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-0.08, p = .019).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1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couples lower in enticement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(b= - 0.38, p = .004).  </a:t>
                      </a:r>
                    </a:p>
                    <a:p>
                      <a:endParaRPr lang="en-GB" sz="11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</a:t>
                      </a:r>
                      <a:r>
                        <a:rPr lang="en-GB" sz="11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images lower in enticement</a:t>
                      </a:r>
                      <a: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than </a:t>
                      </a: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photographic</a:t>
                      </a:r>
                      <a: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images, for both images of </a:t>
                      </a: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individuals</a:t>
                      </a:r>
                      <a: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(b = -0.10, p = .005) and images of </a:t>
                      </a: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couples</a:t>
                      </a:r>
                      <a: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b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100" i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-0.08, p &lt; .022).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1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couples lower in valence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(b= - 0.27, p &lt; .001).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</a:t>
                      </a:r>
                      <a:r>
                        <a:rPr lang="en-GB" sz="11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images of individuals lower in valence</a:t>
                      </a:r>
                      <a: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than </a:t>
                      </a: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photographic images of individuals</a:t>
                      </a:r>
                      <a:b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100" i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-0.08, p = .015).</a:t>
                      </a:r>
                    </a:p>
                    <a:p>
                      <a:endParaRPr lang="en-GB" sz="11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couples lower in emotionality </a:t>
                      </a:r>
                      <a:r>
                        <a:rPr lang="en-GB" sz="11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than</a:t>
                      </a: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of individuals </a:t>
                      </a:r>
                      <a:r>
                        <a:rPr lang="en-GB" sz="11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(b= - 0.11, p = .002).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</a:t>
                      </a:r>
                      <a: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images of individuals</a:t>
                      </a:r>
                      <a: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lower in emotionality than </a:t>
                      </a:r>
                      <a:r>
                        <a:rPr lang="en-GB" sz="11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photographic</a:t>
                      </a:r>
                      <a: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ones</a:t>
                      </a:r>
                      <a:br>
                        <a:rPr lang="en-GB" sz="11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100" i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-0.11, p = .002).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GB" sz="1100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831941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F659C-7021-A0E9-B6D0-8CF49B5F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17561D-DC9A-8C70-966B-4E1FFA23023D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Affective Impact of Fiction     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r>
              <a:rPr lang="en-GB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E01F0-13A5-93F5-5AFD-2488240CE5BE}"/>
              </a:ext>
            </a:extLst>
          </p:cNvPr>
          <p:cNvSpPr txBox="1"/>
          <p:nvPr/>
        </p:nvSpPr>
        <p:spPr>
          <a:xfrm>
            <a:off x="5524500" y="296545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03E46-0464-51CA-8F23-8A77000AD7CB}"/>
              </a:ext>
            </a:extLst>
          </p:cNvPr>
          <p:cNvSpPr/>
          <p:nvPr/>
        </p:nvSpPr>
        <p:spPr>
          <a:xfrm>
            <a:off x="927826" y="5977666"/>
            <a:ext cx="10134600" cy="7095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Subjective Rating ~ Gender / Stimuli Type / Condition + (Condition| Participants) + (1| Stimulus)</a:t>
            </a:r>
          </a:p>
        </p:txBody>
      </p:sp>
      <p:sp>
        <p:nvSpPr>
          <p:cNvPr id="14" name="Rectangle 13">
            <a:hlinkClick r:id="rId3"/>
            <a:extLst>
              <a:ext uri="{FF2B5EF4-FFF2-40B4-BE49-F238E27FC236}">
                <a16:creationId xmlns:a16="http://schemas.microsoft.com/office/drawing/2014/main" id="{D67957C8-4F4E-6AB4-D9DE-9FB071404F2B}"/>
              </a:ext>
            </a:extLst>
          </p:cNvPr>
          <p:cNvSpPr/>
          <p:nvPr/>
        </p:nvSpPr>
        <p:spPr>
          <a:xfrm>
            <a:off x="10252247" y="-31093"/>
            <a:ext cx="1939753" cy="936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654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987CA-274F-D059-0186-AFD2DD44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9551C-F94D-B8EB-7C23-0B919165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763"/>
            <a:ext cx="11366500" cy="576508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FictionEro2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Affective Results for Believed Trials 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B34F4D0B-9DB3-5A61-6E63-1381C783C1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3044" y="1862594"/>
            <a:ext cx="148953" cy="15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349BBC-7043-1C28-B4BE-CA8D33BDCD8E}"/>
              </a:ext>
            </a:extLst>
          </p:cNvPr>
          <p:cNvSpPr txBox="1"/>
          <p:nvPr/>
        </p:nvSpPr>
        <p:spPr>
          <a:xfrm>
            <a:off x="6870701" y="1183600"/>
            <a:ext cx="509114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scores were significantly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images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labelled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only in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participants, both across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trials 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specifically in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trials where the label was believed</a:t>
            </a:r>
          </a:p>
          <a:p>
            <a:pPr lvl="1"/>
            <a:b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1600" dirty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GB" sz="1600" dirty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GB" sz="1600" dirty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GB" sz="1600" dirty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GB" sz="1600" dirty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GB" sz="1600" dirty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Similarly,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Enticement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Valence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ratings were significantly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 among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</a:t>
            </a:r>
            <a:r>
              <a:rPr lang="en-GB" sz="16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participants in both </a:t>
            </a:r>
            <a:r>
              <a:rPr lang="en-GB" sz="16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trials and believed trials</a:t>
            </a:r>
            <a:endParaRPr lang="en-GB" sz="1600" dirty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600" dirty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8B0C1E86-33B9-9D74-AECE-B82430FAC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1" y="974447"/>
            <a:ext cx="5931840" cy="57666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89B95-6AED-F872-5F1A-2508C024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502B4-7B86-9C3F-0F8C-F102559B0C13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Affective Impact of Fiction - Believed Trials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3290B-1076-ECBB-2DE9-010EECFA8E62}"/>
              </a:ext>
            </a:extLst>
          </p:cNvPr>
          <p:cNvSpPr txBox="1"/>
          <p:nvPr/>
        </p:nvSpPr>
        <p:spPr>
          <a:xfrm>
            <a:off x="6294551" y="5103674"/>
            <a:ext cx="5983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Interestingly, among </a:t>
            </a:r>
            <a:r>
              <a:rPr lang="en-GB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</a:t>
            </a:r>
            <a:r>
              <a:rPr lang="en-GB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participants, </a:t>
            </a:r>
            <a:r>
              <a:rPr lang="en-GB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Enticement</a:t>
            </a:r>
            <a:r>
              <a:rPr lang="en-GB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GB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Valence</a:t>
            </a:r>
            <a:r>
              <a:rPr lang="en-GB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scores were significantly </a:t>
            </a:r>
            <a:r>
              <a:rPr lang="en-GB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</a:t>
            </a:r>
            <a:r>
              <a:rPr lang="en-GB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GB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</a:t>
            </a:r>
            <a:r>
              <a:rPr lang="en-GB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images, but </a:t>
            </a:r>
            <a:r>
              <a:rPr lang="en-GB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in trials </a:t>
            </a:r>
            <a:r>
              <a:rPr lang="en-GB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</a:t>
            </a:r>
            <a:r>
              <a:rPr lang="en-GB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original label </a:t>
            </a:r>
            <a:r>
              <a:rPr lang="en-GB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</a:t>
            </a:r>
            <a:r>
              <a:rPr lang="en-GB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believed </a:t>
            </a:r>
            <a:r>
              <a:rPr lang="en-GB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be </a:t>
            </a:r>
            <a:r>
              <a:rPr lang="en-GB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accurate</a:t>
            </a:r>
            <a:endParaRPr lang="en-GB" dirty="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hlinkClick r:id="rId3"/>
            <a:extLst>
              <a:ext uri="{FF2B5EF4-FFF2-40B4-BE49-F238E27FC236}">
                <a16:creationId xmlns:a16="http://schemas.microsoft.com/office/drawing/2014/main" id="{3E9A32D0-74DC-EF15-714F-36FDE22BA852}"/>
              </a:ext>
            </a:extLst>
          </p:cNvPr>
          <p:cNvSpPr/>
          <p:nvPr/>
        </p:nvSpPr>
        <p:spPr>
          <a:xfrm>
            <a:off x="10252247" y="-31093"/>
            <a:ext cx="1939753" cy="936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004D3-605A-4C45-9643-8E811DB57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19555"/>
            <a:ext cx="1276528" cy="5906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402387-A0C1-A5F7-4671-E0BD4B27CCC7}"/>
              </a:ext>
            </a:extLst>
          </p:cNvPr>
          <p:cNvSpPr/>
          <p:nvPr/>
        </p:nvSpPr>
        <p:spPr>
          <a:xfrm>
            <a:off x="7837714" y="2519779"/>
            <a:ext cx="3528786" cy="1148577"/>
          </a:xfrm>
          <a:prstGeom prst="rect">
            <a:avLst/>
          </a:prstGeom>
          <a:solidFill>
            <a:srgbClr val="EB94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However, for trials believed to be real, the difference in arousal between AI-generated images and photographs approached significance among females (p = .057)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23897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F3124-89BA-1F8F-E5F6-F0F9A7C7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BDBF09-83F6-0C38-1D87-FC8E98E7D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925467"/>
              </p:ext>
            </p:extLst>
          </p:nvPr>
        </p:nvGraphicFramePr>
        <p:xfrm>
          <a:off x="523972" y="1164526"/>
          <a:ext cx="11144056" cy="4528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294">
                  <a:extLst>
                    <a:ext uri="{9D8B030D-6E8A-4147-A177-3AD203B41FA5}">
                      <a16:colId xmlns:a16="http://schemas.microsoft.com/office/drawing/2014/main" val="3982745653"/>
                    </a:ext>
                  </a:extLst>
                </a:gridCol>
                <a:gridCol w="2298230">
                  <a:extLst>
                    <a:ext uri="{9D8B030D-6E8A-4147-A177-3AD203B41FA5}">
                      <a16:colId xmlns:a16="http://schemas.microsoft.com/office/drawing/2014/main" val="928642520"/>
                    </a:ext>
                  </a:extLst>
                </a:gridCol>
                <a:gridCol w="2847822">
                  <a:extLst>
                    <a:ext uri="{9D8B030D-6E8A-4147-A177-3AD203B41FA5}">
                      <a16:colId xmlns:a16="http://schemas.microsoft.com/office/drawing/2014/main" val="3557749622"/>
                    </a:ext>
                  </a:extLst>
                </a:gridCol>
                <a:gridCol w="2639262">
                  <a:extLst>
                    <a:ext uri="{9D8B030D-6E8A-4147-A177-3AD203B41FA5}">
                      <a16:colId xmlns:a16="http://schemas.microsoft.com/office/drawing/2014/main" val="374558831"/>
                    </a:ext>
                  </a:extLst>
                </a:gridCol>
                <a:gridCol w="2551448">
                  <a:extLst>
                    <a:ext uri="{9D8B030D-6E8A-4147-A177-3AD203B41FA5}">
                      <a16:colId xmlns:a16="http://schemas.microsoft.com/office/drawing/2014/main" val="3069400619"/>
                    </a:ext>
                  </a:extLst>
                </a:gridCol>
              </a:tblGrid>
              <a:tr h="471534">
                <a:tc>
                  <a:txBody>
                    <a:bodyPr/>
                    <a:lstStyle/>
                    <a:p>
                      <a:endParaRPr lang="en-GB" sz="15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Arousal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Enticement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Valence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Emotionality* 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0839340"/>
                  </a:ext>
                </a:extLst>
              </a:tr>
              <a:tr h="906963">
                <a:tc>
                  <a:txBody>
                    <a:bodyPr/>
                    <a:lstStyle/>
                    <a:p>
                      <a:endParaRPr lang="en-GB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Females, </a:t>
                      </a:r>
                      <a:r>
                        <a:rPr lang="en-GB" sz="14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who agreed with the original label, </a:t>
                      </a:r>
                      <a:r>
                        <a:rPr lang="en-GB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4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 images </a:t>
                      </a:r>
                      <a:r>
                        <a:rPr lang="en-GB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</a:t>
                      </a:r>
                      <a:r>
                        <a:rPr lang="en-GB" sz="14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arousal then men  (b = 0.25, p = 0.041).</a:t>
                      </a: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enticement than images labelled as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photos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for believed trials (b= -0.09, p = .036).</a:t>
                      </a:r>
                      <a:endParaRPr lang="en-GB" sz="14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en-GB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valence than images labelled as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photos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for believed trials (b= -0.17, p &lt; .001).</a:t>
                      </a:r>
                      <a:endParaRPr lang="en-GB" sz="14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en-GB" sz="14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emotionality than images labelled as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photos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for trials where they agreed with the original labels  (b= -0.14, p &lt; .001).</a:t>
                      </a:r>
                      <a:endParaRPr lang="en-GB" sz="14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en-GB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9063744"/>
                  </a:ext>
                </a:extLst>
              </a:tr>
              <a:tr h="2067494">
                <a:tc>
                  <a:txBody>
                    <a:bodyPr/>
                    <a:lstStyle/>
                    <a:p>
                      <a:endParaRPr lang="en-GB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images significantly</a:t>
                      </a:r>
                      <a:r>
                        <a:rPr lang="en-GB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 in arousal</a:t>
                      </a:r>
                      <a: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than photographic images, for believed trials</a:t>
                      </a:r>
                      <a:b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400" i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-0.29, p &lt; .001).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</a:t>
                      </a:r>
                      <a:r>
                        <a:rPr lang="en-GB" sz="1400" b="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images significantly</a:t>
                      </a:r>
                      <a:r>
                        <a:rPr lang="en-GB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 in enticement</a:t>
                      </a:r>
                      <a: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than photographic images, for believed trials</a:t>
                      </a:r>
                      <a:b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400" i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-0.31, p &lt; .001).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b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</a:t>
                      </a:r>
                      <a: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images</a:t>
                      </a:r>
                      <a: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lower in Valence than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photographic</a:t>
                      </a:r>
                      <a: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ones in valence, for trials where they agreed with the original labels</a:t>
                      </a:r>
                      <a:b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400" i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-0.24, p &lt; .001).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Men rated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images</a:t>
                      </a:r>
                      <a: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lower in Emotionality than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photographic</a:t>
                      </a:r>
                      <a: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ones, for believed trials</a:t>
                      </a:r>
                    </a:p>
                    <a:p>
                      <a:r>
                        <a:rPr lang="en-GB" sz="1400" dirty="0">
                          <a:solidFill>
                            <a:schemeClr val="accent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-0.33, p &lt; .001)</a:t>
                      </a:r>
                      <a:endParaRPr lang="en-GB" sz="1400" i="1" dirty="0">
                        <a:solidFill>
                          <a:schemeClr val="accent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831941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95708-A30B-60C4-2FFA-50F7D6D3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fld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7CBEC2-B61A-E8A2-4F28-6C0235E9EFF9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Affective Impact of Fiction - Believed Trial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hlinkClick r:id="rId3"/>
            <a:extLst>
              <a:ext uri="{FF2B5EF4-FFF2-40B4-BE49-F238E27FC236}">
                <a16:creationId xmlns:a16="http://schemas.microsoft.com/office/drawing/2014/main" id="{D754A475-FAAE-915B-D111-028958CC2B12}"/>
              </a:ext>
            </a:extLst>
          </p:cNvPr>
          <p:cNvSpPr/>
          <p:nvPr/>
        </p:nvSpPr>
        <p:spPr>
          <a:xfrm>
            <a:off x="10252247" y="-31093"/>
            <a:ext cx="1939753" cy="936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F03D72-22F8-19D7-7EC1-02E6F835BFA8}"/>
              </a:ext>
            </a:extLst>
          </p:cNvPr>
          <p:cNvSpPr/>
          <p:nvPr/>
        </p:nvSpPr>
        <p:spPr>
          <a:xfrm>
            <a:off x="660698" y="5884605"/>
            <a:ext cx="10693102" cy="836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Subjective Rating ~ Gender / Condition + (Condition| Participants) + (Condition| Stimulus), </a:t>
            </a:r>
          </a:p>
          <a:p>
            <a:pPr algn="ctr"/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= filter(</a:t>
            </a:r>
            <a:r>
              <a:rPr lang="en-GB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df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Condition Believed == “True”</a:t>
            </a:r>
          </a:p>
        </p:txBody>
      </p:sp>
    </p:spTree>
    <p:extLst>
      <p:ext uri="{BB962C8B-B14F-4D97-AF65-F5344CB8AC3E}">
        <p14:creationId xmlns:p14="http://schemas.microsoft.com/office/powerpoint/2010/main" val="155550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0FD33-730E-74E1-F470-F4430EAA5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E0E27-6B26-0DA9-7464-3C30F5A2C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667" y="759210"/>
            <a:ext cx="9464667" cy="37752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572" b="1" dirty="0">
              <a:solidFill>
                <a:srgbClr val="46788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GB" sz="4572" b="1" dirty="0">
              <a:solidFill>
                <a:srgbClr val="46788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7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FictionEro1</a:t>
            </a:r>
            <a:endParaRPr lang="en-GB" sz="8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GB" sz="4572" b="1" dirty="0">
                <a:solidFill>
                  <a:srgbClr val="4678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4572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519132-1AD6-C6F3-AB82-D495EE203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074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D2EA-CB87-E7B8-D5F0-9788F47CF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D26E48-7155-D39E-8E01-3647F2F74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51515"/>
              </p:ext>
            </p:extLst>
          </p:nvPr>
        </p:nvGraphicFramePr>
        <p:xfrm>
          <a:off x="146891" y="1100035"/>
          <a:ext cx="11898218" cy="562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016">
                  <a:extLst>
                    <a:ext uri="{9D8B030D-6E8A-4147-A177-3AD203B41FA5}">
                      <a16:colId xmlns:a16="http://schemas.microsoft.com/office/drawing/2014/main" val="3982745653"/>
                    </a:ext>
                  </a:extLst>
                </a:gridCol>
                <a:gridCol w="2518673">
                  <a:extLst>
                    <a:ext uri="{9D8B030D-6E8A-4147-A177-3AD203B41FA5}">
                      <a16:colId xmlns:a16="http://schemas.microsoft.com/office/drawing/2014/main" val="928642520"/>
                    </a:ext>
                  </a:extLst>
                </a:gridCol>
                <a:gridCol w="2681206">
                  <a:extLst>
                    <a:ext uri="{9D8B030D-6E8A-4147-A177-3AD203B41FA5}">
                      <a16:colId xmlns:a16="http://schemas.microsoft.com/office/drawing/2014/main" val="3557749622"/>
                    </a:ext>
                  </a:extLst>
                </a:gridCol>
                <a:gridCol w="2712204">
                  <a:extLst>
                    <a:ext uri="{9D8B030D-6E8A-4147-A177-3AD203B41FA5}">
                      <a16:colId xmlns:a16="http://schemas.microsoft.com/office/drawing/2014/main" val="374558831"/>
                    </a:ext>
                  </a:extLst>
                </a:gridCol>
                <a:gridCol w="2808119">
                  <a:extLst>
                    <a:ext uri="{9D8B030D-6E8A-4147-A177-3AD203B41FA5}">
                      <a16:colId xmlns:a16="http://schemas.microsoft.com/office/drawing/2014/main" val="1232924028"/>
                    </a:ext>
                  </a:extLst>
                </a:gridCol>
              </a:tblGrid>
              <a:tr h="273657"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5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Arousal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Enticement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Valence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FICTION ERO 1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0839340"/>
                  </a:ext>
                </a:extLst>
              </a:tr>
              <a:tr h="1641716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Attitudes Towards AI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having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positive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attitudes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towards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as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more arousing 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0.07, p = 0.007).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having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positive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attitudes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towards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as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more enticing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(b = 0.05, p = 0.05).</a:t>
                      </a: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Males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having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negative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attitudes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towards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as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less enticing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(b = -0.04, p = .017).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have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more negative attitudes towards AI 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AI-generated 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images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valence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compared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 images labelled as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-0.04, p = 0.025).</a:t>
                      </a:r>
                    </a:p>
                    <a:p>
                      <a:endParaRPr lang="en-GB" sz="1200" b="0" i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Males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have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more negative attitudes towards AI 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AI-generated 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images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valence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compared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 images labelled as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-0.03, p = 0.022).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GB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Positive or negative attitudes </a:t>
                      </a:r>
                      <a:r>
                        <a:rPr lang="en-GB" sz="1600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towards AI was ONLY a significant moderator for valence scores for females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3179510"/>
                  </a:ext>
                </a:extLst>
              </a:tr>
              <a:tr h="597821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Knowledge About AI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Males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having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knowledge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about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tended to rate AI-Generated images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2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valence</a:t>
                      </a:r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2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0.04, p = 0.012). </a:t>
                      </a:r>
                      <a:endParaRPr lang="en-GB" sz="1200" i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GB" sz="16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AI-knowledge</a:t>
                      </a:r>
                      <a:r>
                        <a:rPr lang="en-GB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was not a significant moderator for any ratings or genders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5309192"/>
                  </a:ext>
                </a:extLst>
              </a:tr>
              <a:tr h="368748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Frequency of Porn Consumption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GB" sz="16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Frequency of Porn Consumption </a:t>
                      </a:r>
                      <a:r>
                        <a:rPr lang="en-GB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was a moderator for females' ratings of arousal 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1475697"/>
                  </a:ext>
                </a:extLst>
              </a:tr>
              <a:tr h="553400">
                <a:tc>
                  <a:txBody>
                    <a:bodyPr/>
                    <a:lstStyle/>
                    <a:p>
                      <a:r>
                        <a:rPr lang="en-GB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Sexual Activity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  <a:endParaRPr lang="en-GB" sz="1200" i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having had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sexual activity within the 3 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previous days tended to rate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images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enticement</a:t>
                      </a:r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(b = 0.51, p = 0.013). 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GB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Arousal scores for females were moderated by levels of </a:t>
                      </a:r>
                      <a:r>
                        <a:rPr lang="en-GB" sz="16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sexual</a:t>
                      </a:r>
                      <a:r>
                        <a:rPr lang="en-GB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6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activity</a:t>
                      </a:r>
                      <a:r>
                        <a:rPr lang="en-GB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02890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13B5D-9E2D-DD75-2507-88ACCC98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DF3D3-5CAE-8996-193A-6AA41FAEAB6F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Moderators   - Questionnaires              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F021694D-4530-A207-753F-AC8921C30D7B}"/>
              </a:ext>
            </a:extLst>
          </p:cNvPr>
          <p:cNvSpPr/>
          <p:nvPr/>
        </p:nvSpPr>
        <p:spPr>
          <a:xfrm>
            <a:off x="10252247" y="-31093"/>
            <a:ext cx="1939753" cy="936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712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42977-F68B-3574-0140-B28A112A9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A3CAF6-434B-A31D-3C4F-1C3C1C619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601731"/>
              </p:ext>
            </p:extLst>
          </p:nvPr>
        </p:nvGraphicFramePr>
        <p:xfrm>
          <a:off x="146891" y="1391107"/>
          <a:ext cx="11898218" cy="276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016">
                  <a:extLst>
                    <a:ext uri="{9D8B030D-6E8A-4147-A177-3AD203B41FA5}">
                      <a16:colId xmlns:a16="http://schemas.microsoft.com/office/drawing/2014/main" val="3982745653"/>
                    </a:ext>
                  </a:extLst>
                </a:gridCol>
                <a:gridCol w="2439648">
                  <a:extLst>
                    <a:ext uri="{9D8B030D-6E8A-4147-A177-3AD203B41FA5}">
                      <a16:colId xmlns:a16="http://schemas.microsoft.com/office/drawing/2014/main" val="928642520"/>
                    </a:ext>
                  </a:extLst>
                </a:gridCol>
                <a:gridCol w="2496698">
                  <a:extLst>
                    <a:ext uri="{9D8B030D-6E8A-4147-A177-3AD203B41FA5}">
                      <a16:colId xmlns:a16="http://schemas.microsoft.com/office/drawing/2014/main" val="3557749622"/>
                    </a:ext>
                  </a:extLst>
                </a:gridCol>
                <a:gridCol w="2240402">
                  <a:extLst>
                    <a:ext uri="{9D8B030D-6E8A-4147-A177-3AD203B41FA5}">
                      <a16:colId xmlns:a16="http://schemas.microsoft.com/office/drawing/2014/main" val="374558831"/>
                    </a:ext>
                  </a:extLst>
                </a:gridCol>
                <a:gridCol w="3543454">
                  <a:extLst>
                    <a:ext uri="{9D8B030D-6E8A-4147-A177-3AD203B41FA5}">
                      <a16:colId xmlns:a16="http://schemas.microsoft.com/office/drawing/2014/main" val="1232924028"/>
                    </a:ext>
                  </a:extLst>
                </a:gridCol>
              </a:tblGrid>
              <a:tr h="273657"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5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Arousal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Enticement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Valence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FICTION ERO 1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0839340"/>
                  </a:ext>
                </a:extLst>
              </a:tr>
              <a:tr h="1526111">
                <a:tc>
                  <a:txBody>
                    <a:bodyPr/>
                    <a:lstStyle/>
                    <a:p>
                      <a:r>
                        <a:rPr lang="en-GB" sz="10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Feedback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 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who reported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not finding any faces attractive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tended to rate AI-Generated images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arousal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(b = -0.31, p = 0.029).</a:t>
                      </a:r>
                      <a:endParaRPr lang="en-GB" sz="1050" b="1" i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en-GB" sz="1050" b="1" i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en-GB" sz="1050" b="1" i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Males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that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images were more attractive 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 these images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arousal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compared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 images labelled as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5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0.14 , p = .034).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05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en-GB" sz="105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en-GB" sz="105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en-GB" sz="105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05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  <a:p>
                      <a:endParaRPr lang="en-GB" sz="105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Males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finding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images more attractive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these images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05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valence</a:t>
                      </a:r>
                      <a:r>
                        <a:rPr lang="en-GB" sz="105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5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0.13, p = 0.033). </a:t>
                      </a:r>
                      <a:r>
                        <a:rPr lang="en-GB" sz="1050" b="1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endParaRPr lang="en-GB" sz="1050" b="1" i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GB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Finding AI-Generated images more arousing moderated arousal and enticement ratings for females </a:t>
                      </a: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Ø"/>
                      </a:pPr>
                      <a:endParaRPr lang="en-GB" sz="1400" b="0" i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GB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Finding AI-generated images as less arousing moderated arousal ratings for men</a:t>
                      </a: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Ø"/>
                      </a:pPr>
                      <a:endParaRPr lang="en-GB" sz="1400" b="0" i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GB" sz="14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Reporting not being able to discriminate between AI and photos moderated valence ratings for men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88584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E1591-6AED-8560-82E3-8C30F70A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8A560-CDB6-CFA6-27A3-A60E02EBE94A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Moderators – Feedback                         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hlinkClick r:id="rId3"/>
            <a:extLst>
              <a:ext uri="{FF2B5EF4-FFF2-40B4-BE49-F238E27FC236}">
                <a16:creationId xmlns:a16="http://schemas.microsoft.com/office/drawing/2014/main" id="{747415D5-4D2C-A3FD-7A47-539CEB4C5691}"/>
              </a:ext>
            </a:extLst>
          </p:cNvPr>
          <p:cNvSpPr/>
          <p:nvPr/>
        </p:nvSpPr>
        <p:spPr>
          <a:xfrm>
            <a:off x="10252247" y="-31093"/>
            <a:ext cx="1939753" cy="936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D1290-1046-A139-0399-A65DDD650228}"/>
              </a:ext>
            </a:extLst>
          </p:cNvPr>
          <p:cNvSpPr txBox="1"/>
          <p:nvPr/>
        </p:nvSpPr>
        <p:spPr>
          <a:xfrm>
            <a:off x="2422901" y="7172506"/>
            <a:ext cx="73461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D5C85-D785-1908-62EA-F755566B34E5}"/>
              </a:ext>
            </a:extLst>
          </p:cNvPr>
          <p:cNvSpPr/>
          <p:nvPr/>
        </p:nvSpPr>
        <p:spPr>
          <a:xfrm>
            <a:off x="2107769" y="4771587"/>
            <a:ext cx="7904136" cy="1359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</a:t>
            </a:r>
            <a:r>
              <a:rPr lang="en-GB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</a:t>
            </a:r>
            <a:br>
              <a:rPr lang="en-GB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Participants’ feedback largely reflected their expectations and aligned with their general experiences. </a:t>
            </a:r>
            <a:endParaRPr lang="en-GB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50FD8-03B7-7CE3-C419-197A5C87D727}"/>
              </a:ext>
            </a:extLst>
          </p:cNvPr>
          <p:cNvGrpSpPr/>
          <p:nvPr/>
        </p:nvGrpSpPr>
        <p:grpSpPr>
          <a:xfrm>
            <a:off x="2180095" y="4771587"/>
            <a:ext cx="582964" cy="623071"/>
            <a:chOff x="5893606" y="5995355"/>
            <a:chExt cx="914400" cy="91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AAE0CB-D3F7-7824-4E8C-B6C3D067AA03}"/>
                </a:ext>
              </a:extLst>
            </p:cNvPr>
            <p:cNvSpPr/>
            <p:nvPr/>
          </p:nvSpPr>
          <p:spPr>
            <a:xfrm>
              <a:off x="6301336" y="6245397"/>
              <a:ext cx="112930" cy="507949"/>
            </a:xfrm>
            <a:prstGeom prst="rect">
              <a:avLst/>
            </a:prstGeom>
            <a:solidFill>
              <a:srgbClr val="00142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2" name="Graphic 11" descr="Warning with solid fill">
              <a:extLst>
                <a:ext uri="{FF2B5EF4-FFF2-40B4-BE49-F238E27FC236}">
                  <a16:creationId xmlns:a16="http://schemas.microsoft.com/office/drawing/2014/main" id="{53820C90-A0F0-1A9A-F63A-5D3B6384D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93606" y="599535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7832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D9160-1904-5FE2-0705-2AAA6AFD2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727D8A-E446-4497-A8EE-D8C272938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011622"/>
              </p:ext>
            </p:extLst>
          </p:nvPr>
        </p:nvGraphicFramePr>
        <p:xfrm>
          <a:off x="174534" y="1034942"/>
          <a:ext cx="11665132" cy="5281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5319">
                  <a:extLst>
                    <a:ext uri="{9D8B030D-6E8A-4147-A177-3AD203B41FA5}">
                      <a16:colId xmlns:a16="http://schemas.microsoft.com/office/drawing/2014/main" val="3982745653"/>
                    </a:ext>
                  </a:extLst>
                </a:gridCol>
                <a:gridCol w="2792426">
                  <a:extLst>
                    <a:ext uri="{9D8B030D-6E8A-4147-A177-3AD203B41FA5}">
                      <a16:colId xmlns:a16="http://schemas.microsoft.com/office/drawing/2014/main" val="928642520"/>
                    </a:ext>
                  </a:extLst>
                </a:gridCol>
                <a:gridCol w="2438539">
                  <a:extLst>
                    <a:ext uri="{9D8B030D-6E8A-4147-A177-3AD203B41FA5}">
                      <a16:colId xmlns:a16="http://schemas.microsoft.com/office/drawing/2014/main" val="3557749622"/>
                    </a:ext>
                  </a:extLst>
                </a:gridCol>
                <a:gridCol w="2514830">
                  <a:extLst>
                    <a:ext uri="{9D8B030D-6E8A-4147-A177-3AD203B41FA5}">
                      <a16:colId xmlns:a16="http://schemas.microsoft.com/office/drawing/2014/main" val="374558831"/>
                    </a:ext>
                  </a:extLst>
                </a:gridCol>
                <a:gridCol w="2734018">
                  <a:extLst>
                    <a:ext uri="{9D8B030D-6E8A-4147-A177-3AD203B41FA5}">
                      <a16:colId xmlns:a16="http://schemas.microsoft.com/office/drawing/2014/main" val="3069400619"/>
                    </a:ext>
                  </a:extLst>
                </a:gridCol>
              </a:tblGrid>
              <a:tr h="278723"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9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Arousal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Enticement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Valence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Emotionality 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0839340"/>
                  </a:ext>
                </a:extLst>
              </a:tr>
              <a:tr h="766489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Attitudes Towards AI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have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more positive attitudes towards AI 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AI-generated 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valence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compared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 images labelled as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b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0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.36, p &lt; .001)</a:t>
                      </a:r>
                      <a:endParaRPr lang="en-GB" sz="1000" i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 who have </a:t>
                      </a:r>
                      <a:r>
                        <a:rPr lang="en-GB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 more positive attitudes towards AI </a:t>
                      </a:r>
                      <a:r>
                        <a:rPr lang="en-GB" sz="10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</a:t>
                      </a:r>
                      <a:r>
                        <a:rPr lang="en-GB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</a:t>
                      </a:r>
                      <a:r>
                        <a:rPr lang="en-GB" sz="10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images </a:t>
                      </a:r>
                      <a:r>
                        <a:rPr lang="en-GB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 </a:t>
                      </a:r>
                      <a:r>
                        <a:rPr lang="en-GB" sz="10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 emotionality  </a:t>
                      </a:r>
                      <a:r>
                        <a:rPr lang="en-GB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compared</a:t>
                      </a:r>
                      <a:r>
                        <a:rPr lang="en-GB" sz="10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 images labelled as </a:t>
                      </a:r>
                      <a:r>
                        <a:rPr lang="en-GB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photographs.</a:t>
                      </a:r>
                      <a:br>
                        <a:rPr lang="en-GB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000" b="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.30, p &lt; .05)</a:t>
                      </a:r>
                      <a:endParaRPr lang="en-GB" sz="1000" i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3179510"/>
                  </a:ext>
                </a:extLst>
              </a:tr>
              <a:tr h="348404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Knowledge About AI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5309192"/>
                  </a:ext>
                </a:extLst>
              </a:tr>
              <a:tr h="627128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Porn Usage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with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levels of porn usage rated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arousal compared to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b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0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-.08, p &lt; .05)</a:t>
                      </a:r>
                      <a:endParaRPr lang="en-GB" sz="1000" i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8754292"/>
                  </a:ext>
                </a:extLst>
              </a:tr>
              <a:tr h="382894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Frequency of Porn Consumption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NS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1475697"/>
                  </a:ext>
                </a:extLst>
              </a:tr>
              <a:tr h="627128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Sexual Activity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 effect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AI-Generated conditio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 on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arousal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ratings varies with different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levels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of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sexual activity for females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  <a:p>
                      <a:r>
                        <a:rPr lang="en-GB" sz="10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-.06, p &lt; .05)</a:t>
                      </a:r>
                      <a:endParaRPr lang="en-GB" sz="1000" i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0289076"/>
                  </a:ext>
                </a:extLst>
              </a:tr>
              <a:tr h="1742022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Feedback</a:t>
                      </a: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that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AI-Generated images were more arousing 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 these images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arousal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compared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 images labelled as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b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0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=.15, p &lt; .05)</a:t>
                      </a:r>
                    </a:p>
                    <a:p>
                      <a:endParaRPr lang="en-GB" sz="1000" b="0" i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that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images as less arousing 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 these images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arousal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compared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 images labelled as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b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0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-.14 , p &lt; .05)</a:t>
                      </a:r>
                      <a:endParaRPr lang="en-GB" sz="1000" i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that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images were more arousing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these images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enticement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compared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 images labelled as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b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0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=.15, p &lt; .05).</a:t>
                      </a:r>
                    </a:p>
                    <a:p>
                      <a:endParaRPr lang="en-GB" sz="1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that they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could not discriminate 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between AI-Generated and photograph images,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 AI-Generated 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valence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compared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 images labelled as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  <a:p>
                      <a:r>
                        <a:rPr lang="en-GB" sz="10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.11, p &lt;.01)</a:t>
                      </a:r>
                      <a:endParaRPr lang="en-GB" sz="1000" i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Females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that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 images were more arousing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rated these images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higher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emotionality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compared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 images labelled as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b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0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=.14, p &lt; .05).</a:t>
                      </a: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b="0" i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b="0" i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0799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Males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who reported that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AI-Generated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images as less arousing 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rated these images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emotionality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compared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to images labelled as </a:t>
                      </a:r>
                      <a:r>
                        <a:rPr lang="en-GB" sz="1000" b="1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photographs</a:t>
                      </a:r>
                      <a: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br>
                        <a:rPr lang="en-GB" sz="10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GB" sz="1000" b="0" i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 = -.16 , p &lt; .051)</a:t>
                      </a:r>
                      <a:endParaRPr lang="en-GB" sz="1000" i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9681" marR="69681" marT="34840" marB="348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88584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164ABC-D9D1-4FEE-FD52-D24490CBD2E5}"/>
              </a:ext>
            </a:extLst>
          </p:cNvPr>
          <p:cNvSpPr txBox="1"/>
          <p:nvPr/>
        </p:nvSpPr>
        <p:spPr>
          <a:xfrm>
            <a:off x="-88900" y="6538912"/>
            <a:ext cx="12192000" cy="51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14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</a:t>
            </a:r>
            <a:r>
              <a:rPr lang="en-GB" sz="9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Model evaluates </a:t>
            </a:r>
            <a:r>
              <a:rPr lang="en-GB" sz="914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whether the relationship between sex, condition and relevance and valence is moderated by </a:t>
            </a:r>
            <a:r>
              <a:rPr lang="en-GB" sz="914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AI-attitudes, porn frequency and usage, sexual activity, and feedback.</a:t>
            </a:r>
            <a:r>
              <a:rPr lang="en-GB" sz="9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*Emotionality : combined the data for arousal, valence and enticing into an emotionality factor.</a:t>
            </a:r>
            <a:br>
              <a:rPr lang="en-GB" sz="9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91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7CE0B-5E7C-AE15-58B7-9D37C6E4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45D4D1-59CE-7C68-8540-F72A7FC170C3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Affective Impact of Fiction - Believed Trial    </a:t>
            </a:r>
            <a:r>
              <a:rPr lang="en-GB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FictionEro1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8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02839E20-527C-4D14-F11D-07983181D792}"/>
              </a:ext>
            </a:extLst>
          </p:cNvPr>
          <p:cNvSpPr/>
          <p:nvPr/>
        </p:nvSpPr>
        <p:spPr>
          <a:xfrm>
            <a:off x="10236200" y="183626"/>
            <a:ext cx="1866900" cy="67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361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BBB0B-3892-E18B-1FAF-006C1543C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326F3-4151-D7A5-BAC8-9935554CE74D}"/>
              </a:ext>
            </a:extLst>
          </p:cNvPr>
          <p:cNvSpPr txBox="1"/>
          <p:nvPr/>
        </p:nvSpPr>
        <p:spPr>
          <a:xfrm>
            <a:off x="192880" y="1589584"/>
            <a:ext cx="3581120" cy="4877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7742" indent="-217742">
              <a:buFont typeface="Arial" panose="020B0604020202020204" pitchFamily="34" charset="0"/>
              <a:buChar char="•"/>
            </a:pPr>
            <a:r>
              <a:rPr lang="en-GB" sz="1829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Like the subjective ratings data, the </a:t>
            </a:r>
            <a:r>
              <a:rPr lang="en-GB" sz="1829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realness</a:t>
            </a:r>
            <a:r>
              <a:rPr lang="en-GB" sz="1829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29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GB" sz="1829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contains a mixture of responses ranging from extreme values (-3 and 3). Hence, lending itself also to </a:t>
            </a:r>
            <a:r>
              <a:rPr lang="en-GB" sz="1829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ordered beta model</a:t>
            </a:r>
            <a:r>
              <a:rPr lang="en-GB" sz="1829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GB" sz="1829" u="sng" dirty="0">
                <a:solidFill>
                  <a:srgbClr val="0D6EF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(Kubinec, 2022)</a:t>
            </a:r>
            <a:r>
              <a:rPr lang="en-GB" sz="1829" u="sng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217742" indent="-217742">
              <a:buFont typeface="Arial" panose="020B0604020202020204" pitchFamily="34" charset="0"/>
              <a:buChar char="•"/>
            </a:pPr>
            <a:endParaRPr lang="en-GB" sz="1829" u="sng" dirty="0">
              <a:solidFill>
                <a:srgbClr val="21252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17742" indent="-217742">
              <a:buFont typeface="Arial" panose="020B0604020202020204" pitchFamily="34" charset="0"/>
              <a:buChar char="•"/>
            </a:pPr>
            <a:r>
              <a:rPr lang="en-GB" sz="1829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Neither</a:t>
            </a:r>
            <a:r>
              <a:rPr lang="en-GB" sz="1829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29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Entropy, Complexity, Contrast</a:t>
            </a:r>
            <a:r>
              <a:rPr lang="en-GB" sz="1829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nor </a:t>
            </a:r>
            <a:r>
              <a:rPr lang="en-GB" sz="1829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Luminance</a:t>
            </a:r>
            <a:r>
              <a:rPr lang="en-GB" sz="1829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significantly </a:t>
            </a:r>
            <a:r>
              <a:rPr lang="en-GB" sz="1829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influence</a:t>
            </a:r>
            <a:r>
              <a:rPr lang="en-GB" sz="1829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</a:t>
            </a:r>
            <a:r>
              <a:rPr lang="en-GB" sz="1829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perceived realness </a:t>
            </a:r>
            <a:r>
              <a:rPr lang="en-GB" sz="1829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the </a:t>
            </a:r>
            <a:r>
              <a:rPr lang="en-GB" sz="1829" b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images. </a:t>
            </a:r>
          </a:p>
          <a:p>
            <a:pPr marL="217742" indent="-217742">
              <a:buFont typeface="Arial" panose="020B0604020202020204" pitchFamily="34" charset="0"/>
              <a:buChar char="•"/>
            </a:pPr>
            <a:endParaRPr lang="en-GB" sz="1829" b="1" dirty="0">
              <a:solidFill>
                <a:srgbClr val="21252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17742" indent="-217742">
              <a:buFont typeface="Arial" panose="020B0604020202020204" pitchFamily="34" charset="0"/>
              <a:buChar char="•"/>
            </a:pPr>
            <a:endParaRPr lang="en-GB" sz="1829" b="1" dirty="0">
              <a:solidFill>
                <a:srgbClr val="21252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1829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CF20A-92EE-48B1-924D-47A71226D84A}"/>
              </a:ext>
            </a:extLst>
          </p:cNvPr>
          <p:cNvSpPr txBox="1"/>
          <p:nvPr/>
        </p:nvSpPr>
        <p:spPr>
          <a:xfrm>
            <a:off x="0" y="6578052"/>
            <a:ext cx="1074249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19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</a:t>
            </a:r>
            <a:r>
              <a:rPr lang="en-GB" sz="12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Models look at the effect of Gender and Sexual Orientation on subjective ratings.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30B771-2E7D-A2EB-5ADF-4B26212F64F7}"/>
              </a:ext>
            </a:extLst>
          </p:cNvPr>
          <p:cNvGrpSpPr/>
          <p:nvPr/>
        </p:nvGrpSpPr>
        <p:grpSpPr>
          <a:xfrm>
            <a:off x="3794743" y="1359898"/>
            <a:ext cx="8204377" cy="4885601"/>
            <a:chOff x="3585225" y="1116761"/>
            <a:chExt cx="8204377" cy="488560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188EBC12-007B-3977-AFA3-8AF32F249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108" y="1116761"/>
              <a:ext cx="5595494" cy="488560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90072F-AA2D-250A-DFD0-2A1E28D4DEF8}"/>
                </a:ext>
              </a:extLst>
            </p:cNvPr>
            <p:cNvSpPr/>
            <p:nvPr/>
          </p:nvSpPr>
          <p:spPr>
            <a:xfrm>
              <a:off x="6221296" y="1534886"/>
              <a:ext cx="5513759" cy="1621972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7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FF9995-ECEF-422B-D737-9F5A7F0F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59853" b="164"/>
            <a:stretch/>
          </p:blipFill>
          <p:spPr>
            <a:xfrm>
              <a:off x="3585225" y="1124745"/>
              <a:ext cx="2456870" cy="4877617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28890-35F5-2B8B-71D0-263F2C9C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DE24B2-0497-3436-CDAA-01929913F123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Determinants of Reality Beliefs                         </a:t>
            </a:r>
            <a:r>
              <a:rPr lang="en-GB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r>
              <a:rPr lang="en-GB" sz="28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8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hlinkClick r:id="rId6"/>
            <a:extLst>
              <a:ext uri="{FF2B5EF4-FFF2-40B4-BE49-F238E27FC236}">
                <a16:creationId xmlns:a16="http://schemas.microsoft.com/office/drawing/2014/main" id="{E00F8027-AEA4-AEAE-E333-23718CED1EFE}"/>
              </a:ext>
            </a:extLst>
          </p:cNvPr>
          <p:cNvSpPr/>
          <p:nvPr/>
        </p:nvSpPr>
        <p:spPr>
          <a:xfrm>
            <a:off x="10325100" y="258491"/>
            <a:ext cx="17653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662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84E67-C17B-74A6-CD22-875DF1425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5B4804-57DE-FFEC-E8E7-D97888E7C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2" y="2205555"/>
            <a:ext cx="5899118" cy="42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04D7CD-0BD5-9C67-99AA-68E07EE6AF7E}"/>
              </a:ext>
            </a:extLst>
          </p:cNvPr>
          <p:cNvSpPr/>
          <p:nvPr/>
        </p:nvSpPr>
        <p:spPr>
          <a:xfrm>
            <a:off x="197454" y="1223223"/>
            <a:ext cx="5243075" cy="982332"/>
          </a:xfrm>
          <a:prstGeom prst="rect">
            <a:avLst/>
          </a:prstGeom>
          <a:solidFill>
            <a:srgbClr val="15608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524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en-US" sz="1829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  <a:r>
              <a:rPr lang="en-US" altLang="en-US" sz="1829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29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males</a:t>
            </a:r>
            <a:r>
              <a:rPr lang="en-US" altLang="en-US" sz="1829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rated </a:t>
            </a:r>
            <a:r>
              <a:rPr lang="en-US" altLang="en-US" sz="1829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</a:t>
            </a:r>
            <a:r>
              <a:rPr lang="en-US" altLang="en-US" sz="1829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 as significantly </a:t>
            </a:r>
            <a:r>
              <a:rPr lang="en-US" altLang="en-US" sz="1829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</a:t>
            </a:r>
            <a:r>
              <a:rPr lang="en-US" altLang="en-US" sz="1829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29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</a:t>
            </a:r>
            <a:r>
              <a:rPr lang="en-US" altLang="en-US" sz="1829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 images labelled as </a:t>
            </a:r>
            <a:r>
              <a:rPr lang="en-US" altLang="en-US" sz="1829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photos </a:t>
            </a:r>
            <a:r>
              <a:rPr lang="en-US" altLang="en-US" sz="1829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 = -0.11, </a:t>
            </a:r>
            <a:r>
              <a:rPr lang="en-US" altLang="en-US" sz="1829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altLang="en-US" sz="1829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 .001)</a:t>
            </a:r>
          </a:p>
          <a:p>
            <a:pPr algn="ctr"/>
            <a:endParaRPr lang="en-GB" sz="137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09EF7-A1D6-B0AE-D3CB-4331CB888DE9}"/>
              </a:ext>
            </a:extLst>
          </p:cNvPr>
          <p:cNvSpPr txBox="1"/>
          <p:nvPr/>
        </p:nvSpPr>
        <p:spPr>
          <a:xfrm>
            <a:off x="-24590" y="6581501"/>
            <a:ext cx="10742495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19" i="1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Note.</a:t>
            </a:r>
            <a:r>
              <a:rPr lang="en-GB" sz="1219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This model examines the influence of Gender and Condition on ratings of Realness, incorporating random effects for participants and items. </a:t>
            </a:r>
            <a:endParaRPr lang="en-GB" sz="1219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2AB9C89-1D41-6BA0-18E6-83CDC1927B7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020672" y="952500"/>
            <a:ext cx="6069728" cy="574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9681" tIns="34840" rIns="69681" bIns="3484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9677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3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Moderators</a:t>
            </a:r>
            <a:br>
              <a:rPr lang="en-US" altLang="en-US" sz="213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52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8386" indent="-348386" defTabSz="696773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Beliefs/Attitudes towards AI (i.e., visual, text, expertise on AI, positive and negative attitudes) was not a significant moderator for realness ratings</a:t>
            </a:r>
          </a:p>
          <a:p>
            <a:pPr marL="348386" indent="-348386" defTabSz="696773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52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8386" indent="-348386" defTabSz="696773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Porn Frequency and Sexual activity were not significant moderators for realness ratings</a:t>
            </a:r>
          </a:p>
          <a:p>
            <a:pPr marL="348386" indent="-348386" defTabSz="696773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52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8386" indent="-348386" defTabSz="696773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Feedback:</a:t>
            </a:r>
          </a:p>
          <a:p>
            <a:pPr lvl="1" defTabSz="69677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defTabSz="69677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Females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who reported </a:t>
            </a: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no faces attractive 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rated images </a:t>
            </a: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realness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(b=0.52, p = 0.004)</a:t>
            </a:r>
            <a:b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52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defTabSz="69677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Females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who </a:t>
            </a: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reported the labels were incorrect 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rated images </a:t>
            </a: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realness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 = 0.22, p = 0.036)</a:t>
            </a:r>
            <a:b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52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defTabSz="69677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Males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who reported that </a:t>
            </a: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images were real images 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rated images </a:t>
            </a: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en-US" altLang="en-US" sz="152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realness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(b=0.28, p = 0.003)</a:t>
            </a:r>
          </a:p>
          <a:p>
            <a:pPr lvl="1" defTabSz="69677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defTabSz="69677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524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Males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who reported </a:t>
            </a:r>
            <a:r>
              <a:rPr lang="en-US" altLang="en-US" sz="1524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AI images less arousing 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rated </a:t>
            </a:r>
            <a:r>
              <a:rPr lang="en-US" altLang="en-US" sz="1524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images higher in realness </a:t>
            </a:r>
            <a:r>
              <a:rPr lang="en-US" altLang="en-US" sz="152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 = 0.24, p = 0.035)</a:t>
            </a:r>
          </a:p>
          <a:p>
            <a:pPr lvl="1" defTabSz="69677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7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69677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37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8FECA-1CDB-CD71-A66A-140E9600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C6027F-DAEB-115E-1602-1B9D6A7CC1B6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Determinants of Reality Beliefs                         </a:t>
            </a:r>
            <a:r>
              <a:rPr lang="en-GB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r>
              <a:rPr lang="en-GB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8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hlinkClick r:id="rId4"/>
            <a:extLst>
              <a:ext uri="{FF2B5EF4-FFF2-40B4-BE49-F238E27FC236}">
                <a16:creationId xmlns:a16="http://schemas.microsoft.com/office/drawing/2014/main" id="{D827D76A-B48B-4236-2972-484F76D6DB57}"/>
              </a:ext>
            </a:extLst>
          </p:cNvPr>
          <p:cNvSpPr/>
          <p:nvPr/>
        </p:nvSpPr>
        <p:spPr>
          <a:xfrm>
            <a:off x="10325100" y="258491"/>
            <a:ext cx="17653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49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B5834-4E47-2155-CDEF-62559F61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7E88EF-3101-7035-A3AC-4BA2E51C828C}"/>
              </a:ext>
            </a:extLst>
          </p:cNvPr>
          <p:cNvSpPr txBox="1"/>
          <p:nvPr/>
        </p:nvSpPr>
        <p:spPr>
          <a:xfrm>
            <a:off x="0" y="6396335"/>
            <a:ext cx="1099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1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</a:t>
            </a:r>
            <a:r>
              <a:rPr lang="en-GB" sz="12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This logistic regression model predicts the probability that a participant believed the condition (i.e., ratings on the nature of the stimuli matched that of the original labels), based on their gender, the condition they were shown (AI-generated vs. Photo), and their interaction.</a:t>
            </a:r>
            <a:endParaRPr lang="en-GB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6E88E-14C6-4A9F-8769-4DD0EB14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9BBB5-20D8-D9CA-D49E-16D720C77E92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Determinants of Reality Beliefs                         </a:t>
            </a:r>
            <a:r>
              <a:rPr lang="en-GB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r>
              <a:rPr lang="en-GB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8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hlinkClick r:id="rId3"/>
            <a:extLst>
              <a:ext uri="{FF2B5EF4-FFF2-40B4-BE49-F238E27FC236}">
                <a16:creationId xmlns:a16="http://schemas.microsoft.com/office/drawing/2014/main" id="{B8C03C23-324D-C97D-94D8-FC97FA08B3BD}"/>
              </a:ext>
            </a:extLst>
          </p:cNvPr>
          <p:cNvSpPr/>
          <p:nvPr/>
        </p:nvSpPr>
        <p:spPr>
          <a:xfrm>
            <a:off x="10325100" y="258491"/>
            <a:ext cx="17653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FBF72A-2499-6264-ACB1-74CE576CB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6" y="1594895"/>
            <a:ext cx="5596965" cy="399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B10F940-A0A5-E11A-7575-7B77D431C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6841" y="1045525"/>
            <a:ext cx="631528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 of believing in the original label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the image was labeled as real,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females were 18% less likely than males to believe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label. This suggests that men tended to accept and carry on the "real" label more readily than women.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60% less likely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believe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original label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image was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labelled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compared to when it was labeled as a photo. This means participants were much more likely to believe an image was real if it was labelled as such and showed skepticism toward AI-generated labels.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05D2D3-7CB8-13C5-2756-EBFDD66D1E39}"/>
              </a:ext>
            </a:extLst>
          </p:cNvPr>
          <p:cNvSpPr/>
          <p:nvPr/>
        </p:nvSpPr>
        <p:spPr>
          <a:xfrm>
            <a:off x="7070397" y="5032869"/>
            <a:ext cx="4283403" cy="1188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Note</a:t>
            </a:r>
            <a:b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However, the main effect of condition might be because </a:t>
            </a:r>
            <a:r>
              <a:rPr lang="en-GB" sz="1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 made more "real" judgments in general.</a:t>
            </a:r>
            <a:endParaRPr lang="en-GB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687461-DE94-6CC3-C899-571722FB8D8A}"/>
              </a:ext>
            </a:extLst>
          </p:cNvPr>
          <p:cNvGrpSpPr/>
          <p:nvPr/>
        </p:nvGrpSpPr>
        <p:grpSpPr>
          <a:xfrm>
            <a:off x="7156881" y="5023201"/>
            <a:ext cx="370189" cy="349597"/>
            <a:chOff x="5893606" y="5995355"/>
            <a:chExt cx="914400" cy="914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DD00C-A38B-D1D7-2D00-73216B5C4AF9}"/>
                </a:ext>
              </a:extLst>
            </p:cNvPr>
            <p:cNvSpPr/>
            <p:nvPr/>
          </p:nvSpPr>
          <p:spPr>
            <a:xfrm>
              <a:off x="6301336" y="6245397"/>
              <a:ext cx="112930" cy="507949"/>
            </a:xfrm>
            <a:prstGeom prst="rect">
              <a:avLst/>
            </a:prstGeom>
            <a:solidFill>
              <a:srgbClr val="00142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" name="Graphic 13" descr="Warning with solid fill">
              <a:extLst>
                <a:ext uri="{FF2B5EF4-FFF2-40B4-BE49-F238E27FC236}">
                  <a16:creationId xmlns:a16="http://schemas.microsoft.com/office/drawing/2014/main" id="{73E5EFFF-8D22-DE25-2033-B324EB2DD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93606" y="599535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981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1D39C-8863-925C-7677-F74C9B008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613700-11BE-B9DC-7800-A8D53A741DAB}"/>
              </a:ext>
            </a:extLst>
          </p:cNvPr>
          <p:cNvSpPr txBox="1"/>
          <p:nvPr/>
        </p:nvSpPr>
        <p:spPr>
          <a:xfrm>
            <a:off x="5880100" y="1146046"/>
            <a:ext cx="6083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Subjective ratings correlated with Realness scores ?</a:t>
            </a:r>
          </a:p>
          <a:p>
            <a:endParaRPr lang="en-GB" sz="1600" b="1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subjective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had, but small,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positive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Realness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GB" sz="1600" b="1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1600" b="1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16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Realness predicted by Arousal?</a:t>
            </a:r>
            <a:endParaRPr lang="en-GB" sz="1600" b="1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GB" sz="16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17742" indent="-217742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significantly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predicted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realness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 = 0.65, p &lt;.001) </a:t>
            </a:r>
          </a:p>
          <a:p>
            <a:pPr marL="217742" indent="-217742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17742" indent="-217742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effect of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realness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scores was notably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weaker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females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 = -0.29, p = .002) compared to males’ realness ratings. </a:t>
            </a:r>
          </a:p>
          <a:p>
            <a:pPr marL="217742" indent="-217742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17742" indent="-217742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males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the effect of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realness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reduced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when judging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AI-labelled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compared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those labelled as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photographs</a:t>
            </a: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 = -0.13, p = 0.18)</a:t>
            </a:r>
          </a:p>
          <a:p>
            <a:pPr marL="217742" indent="-217742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17742" indent="-217742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was not a quadratic effect of arousal on realness scores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9AE01F-D970-F136-C21A-FFE8E28C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3EDEDB-B400-CE85-6A76-C2DCF0B56E0B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Determinants of Reality Beliefs                         </a:t>
            </a:r>
            <a:r>
              <a:rPr lang="en-GB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FictionEro2</a:t>
            </a:r>
            <a:r>
              <a:rPr lang="en-GB" sz="28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8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C6275EE3-83CA-2B37-B913-5C916B67A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40904"/>
            <a:ext cx="4908842" cy="5761075"/>
          </a:xfrm>
          <a:prstGeom prst="rect">
            <a:avLst/>
          </a:prstGeom>
        </p:spPr>
      </p:pic>
      <p:sp>
        <p:nvSpPr>
          <p:cNvPr id="15" name="Rectangle 14">
            <a:hlinkClick r:id="rId3"/>
            <a:extLst>
              <a:ext uri="{FF2B5EF4-FFF2-40B4-BE49-F238E27FC236}">
                <a16:creationId xmlns:a16="http://schemas.microsoft.com/office/drawing/2014/main" id="{48D0DA7F-118D-7A10-D38E-63354A613744}"/>
              </a:ext>
            </a:extLst>
          </p:cNvPr>
          <p:cNvSpPr/>
          <p:nvPr/>
        </p:nvSpPr>
        <p:spPr>
          <a:xfrm>
            <a:off x="10325100" y="258491"/>
            <a:ext cx="1765300" cy="5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933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2F6B7-69DD-5DA7-759A-F2A5041B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53D82-932A-3E2D-6D8F-0306CFBA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27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9911F-9017-E783-91F7-7B0C4A32218E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Thoughts                                                     </a:t>
            </a:r>
            <a:r>
              <a:rPr lang="en-GB" sz="24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r>
              <a:rPr lang="en-GB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8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42E2C-896C-2902-97FB-B7227231CF24}"/>
              </a:ext>
            </a:extLst>
          </p:cNvPr>
          <p:cNvSpPr txBox="1"/>
          <p:nvPr/>
        </p:nvSpPr>
        <p:spPr>
          <a:xfrm>
            <a:off x="144005" y="1081006"/>
            <a:ext cx="11557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Women rate images of individuals significantly lower in all subjective ratings compared to men.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effect of condition (i.e., labelling images as AI-Generated and Photos) was only significant for males. </a:t>
            </a: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 explanations: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Stimuli is not arousing enough for women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Change stimuli to negative? Or more erotic?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desirability might play a role in females' ratings of erotic stimuli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Add as a measure?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Floor effects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 demand characteristics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Could add instruction that “individuals rate AI-generated stimuli lower…” 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			- 2 conditions: with instruction and without instruction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Any other thoughts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Males prefer images of individuals and females prefer images of couples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Women also believe the labels to a lesser extent then men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Next 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Physiological data - Different stimuli ?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More participants?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Start writing paper?</a:t>
            </a:r>
          </a:p>
          <a:p>
            <a:pPr lvl="1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5128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51536-AA0A-0D72-B198-307E6D00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52D02-1C02-F78B-5B4B-386EB3DB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E15FD-F85A-5A51-7090-12A2F442E213}"/>
              </a:ext>
            </a:extLst>
          </p:cNvPr>
          <p:cNvSpPr/>
          <p:nvPr/>
        </p:nvSpPr>
        <p:spPr>
          <a:xfrm>
            <a:off x="0" y="0"/>
            <a:ext cx="12192000" cy="9088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Refresher Paradigm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FictionEro1</a:t>
            </a:r>
            <a:endParaRPr lang="en-GB" sz="2400" b="1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EFC724-041C-EF99-5FB1-05155B1BCEFD}"/>
              </a:ext>
            </a:extLst>
          </p:cNvPr>
          <p:cNvSpPr/>
          <p:nvPr/>
        </p:nvSpPr>
        <p:spPr>
          <a:xfrm>
            <a:off x="10198100" y="308769"/>
            <a:ext cx="1993900" cy="578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D846685-DEA9-E14D-4F74-63B7F6322F05}"/>
              </a:ext>
            </a:extLst>
          </p:cNvPr>
          <p:cNvGrpSpPr/>
          <p:nvPr/>
        </p:nvGrpSpPr>
        <p:grpSpPr>
          <a:xfrm>
            <a:off x="138301" y="1268954"/>
            <a:ext cx="11578069" cy="1873993"/>
            <a:chOff x="232013" y="1639215"/>
            <a:chExt cx="13920407" cy="2417839"/>
          </a:xfrm>
        </p:grpSpPr>
        <p:pic>
          <p:nvPicPr>
            <p:cNvPr id="4096" name="Picture 4095">
              <a:extLst>
                <a:ext uri="{FF2B5EF4-FFF2-40B4-BE49-F238E27FC236}">
                  <a16:creationId xmlns:a16="http://schemas.microsoft.com/office/drawing/2014/main" id="{3889293C-B2D2-3544-84B9-E87C9B9FE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7640" y="2421550"/>
              <a:ext cx="1921012" cy="1156278"/>
            </a:xfrm>
            <a:prstGeom prst="rect">
              <a:avLst/>
            </a:prstGeom>
          </p:spPr>
        </p:pic>
        <p:sp>
          <p:nvSpPr>
            <p:cNvPr id="4097" name="Rectangle: Rounded Corners 4096">
              <a:extLst>
                <a:ext uri="{FF2B5EF4-FFF2-40B4-BE49-F238E27FC236}">
                  <a16:creationId xmlns:a16="http://schemas.microsoft.com/office/drawing/2014/main" id="{145AF545-71EA-1EB9-948C-0BDFFB72C74E}"/>
                </a:ext>
              </a:extLst>
            </p:cNvPr>
            <p:cNvSpPr/>
            <p:nvPr/>
          </p:nvSpPr>
          <p:spPr>
            <a:xfrm>
              <a:off x="232013" y="1784721"/>
              <a:ext cx="11180334" cy="33276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PHASE 1</a:t>
              </a:r>
            </a:p>
          </p:txBody>
        </p:sp>
        <p:cxnSp>
          <p:nvCxnSpPr>
            <p:cNvPr id="4098" name="Straight Arrow Connector 4097">
              <a:extLst>
                <a:ext uri="{FF2B5EF4-FFF2-40B4-BE49-F238E27FC236}">
                  <a16:creationId xmlns:a16="http://schemas.microsoft.com/office/drawing/2014/main" id="{F6C478F7-1143-795B-BD57-6A415B41445D}"/>
                </a:ext>
              </a:extLst>
            </p:cNvPr>
            <p:cNvCxnSpPr>
              <a:cxnSpLocks/>
              <a:stCxn id="4116" idx="0"/>
              <a:endCxn id="4120" idx="2"/>
            </p:cNvCxnSpPr>
            <p:nvPr/>
          </p:nvCxnSpPr>
          <p:spPr>
            <a:xfrm flipV="1">
              <a:off x="4881995" y="1639215"/>
              <a:ext cx="5125494" cy="7326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99" name="Straight Arrow Connector 4098">
              <a:extLst>
                <a:ext uri="{FF2B5EF4-FFF2-40B4-BE49-F238E27FC236}">
                  <a16:creationId xmlns:a16="http://schemas.microsoft.com/office/drawing/2014/main" id="{79B7DF05-29D7-7D4F-553E-9D94DFD89E01}"/>
                </a:ext>
              </a:extLst>
            </p:cNvPr>
            <p:cNvCxnSpPr>
              <a:cxnSpLocks/>
              <a:stCxn id="4119" idx="0"/>
              <a:endCxn id="4120" idx="2"/>
            </p:cNvCxnSpPr>
            <p:nvPr/>
          </p:nvCxnSpPr>
          <p:spPr>
            <a:xfrm flipH="1" flipV="1">
              <a:off x="10007489" y="1639215"/>
              <a:ext cx="367384" cy="9705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101" name="Group 4100">
              <a:extLst>
                <a:ext uri="{FF2B5EF4-FFF2-40B4-BE49-F238E27FC236}">
                  <a16:creationId xmlns:a16="http://schemas.microsoft.com/office/drawing/2014/main" id="{018A74CA-5A6D-4C09-ECD7-1D9991EBE923}"/>
                </a:ext>
              </a:extLst>
            </p:cNvPr>
            <p:cNvGrpSpPr/>
            <p:nvPr/>
          </p:nvGrpSpPr>
          <p:grpSpPr>
            <a:xfrm>
              <a:off x="232014" y="2217430"/>
              <a:ext cx="11180334" cy="1839624"/>
              <a:chOff x="232013" y="2217429"/>
              <a:chExt cx="13866124" cy="2531602"/>
            </a:xfrm>
          </p:grpSpPr>
          <p:grpSp>
            <p:nvGrpSpPr>
              <p:cNvPr id="4109" name="Group 4108">
                <a:extLst>
                  <a:ext uri="{FF2B5EF4-FFF2-40B4-BE49-F238E27FC236}">
                    <a16:creationId xmlns:a16="http://schemas.microsoft.com/office/drawing/2014/main" id="{45285DEF-AD0F-EA70-018E-DCE6B59AC291}"/>
                  </a:ext>
                </a:extLst>
              </p:cNvPr>
              <p:cNvGrpSpPr/>
              <p:nvPr/>
            </p:nvGrpSpPr>
            <p:grpSpPr>
              <a:xfrm>
                <a:off x="232013" y="2217429"/>
                <a:ext cx="13866124" cy="2282340"/>
                <a:chOff x="703103" y="2053419"/>
                <a:chExt cx="15332555" cy="2244341"/>
              </a:xfrm>
              <a:solidFill>
                <a:schemeClr val="bg1"/>
              </a:solidFill>
            </p:grpSpPr>
            <p:sp>
              <p:nvSpPr>
                <p:cNvPr id="4114" name="Rectangle 4113">
                  <a:extLst>
                    <a:ext uri="{FF2B5EF4-FFF2-40B4-BE49-F238E27FC236}">
                      <a16:creationId xmlns:a16="http://schemas.microsoft.com/office/drawing/2014/main" id="{A5FCB485-619F-0698-B088-C8B3FCEAD9A6}"/>
                    </a:ext>
                  </a:extLst>
                </p:cNvPr>
                <p:cNvSpPr/>
                <p:nvPr/>
              </p:nvSpPr>
              <p:spPr>
                <a:xfrm>
                  <a:off x="703103" y="2053419"/>
                  <a:ext cx="2845557" cy="171337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accent3"/>
                      </a:solidFill>
                    </a:rPr>
                    <a:t>AI-Generated</a:t>
                  </a:r>
                  <a:endParaRPr lang="en-GB" sz="2400" b="1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4115" name="Rectangle 4114">
                  <a:extLst>
                    <a:ext uri="{FF2B5EF4-FFF2-40B4-BE49-F238E27FC236}">
                      <a16:creationId xmlns:a16="http://schemas.microsoft.com/office/drawing/2014/main" id="{A370A27D-62D6-D3AB-1521-DA64EBBDDDAE}"/>
                    </a:ext>
                  </a:extLst>
                </p:cNvPr>
                <p:cNvSpPr/>
                <p:nvPr/>
              </p:nvSpPr>
              <p:spPr>
                <a:xfrm>
                  <a:off x="3180173" y="2165419"/>
                  <a:ext cx="2845557" cy="171337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16" name="Rectangle 4115">
                  <a:extLst>
                    <a:ext uri="{FF2B5EF4-FFF2-40B4-BE49-F238E27FC236}">
                      <a16:creationId xmlns:a16="http://schemas.microsoft.com/office/drawing/2014/main" id="{369E82FF-1077-FA60-925F-400438936FEC}"/>
                    </a:ext>
                  </a:extLst>
                </p:cNvPr>
                <p:cNvSpPr/>
                <p:nvPr/>
              </p:nvSpPr>
              <p:spPr>
                <a:xfrm>
                  <a:off x="5657243" y="2262452"/>
                  <a:ext cx="2845557" cy="171337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117" name="Rectangle 4116">
                  <a:extLst>
                    <a:ext uri="{FF2B5EF4-FFF2-40B4-BE49-F238E27FC236}">
                      <a16:creationId xmlns:a16="http://schemas.microsoft.com/office/drawing/2014/main" id="{75E9E337-85F5-75FA-E43E-DFB5054AEA9E}"/>
                    </a:ext>
                  </a:extLst>
                </p:cNvPr>
                <p:cNvSpPr/>
                <p:nvPr/>
              </p:nvSpPr>
              <p:spPr>
                <a:xfrm>
                  <a:off x="8134313" y="2369762"/>
                  <a:ext cx="2845557" cy="171337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rgbClr val="FF0000"/>
                      </a:solidFill>
                    </a:rPr>
                    <a:t>Photograph</a:t>
                  </a:r>
                </a:p>
                <a:p>
                  <a:pPr algn="ctr"/>
                  <a:endParaRPr lang="en-GB" dirty="0"/>
                </a:p>
              </p:txBody>
            </p:sp>
            <p:sp>
              <p:nvSpPr>
                <p:cNvPr id="4118" name="Rectangle 4117">
                  <a:extLst>
                    <a:ext uri="{FF2B5EF4-FFF2-40B4-BE49-F238E27FC236}">
                      <a16:creationId xmlns:a16="http://schemas.microsoft.com/office/drawing/2014/main" id="{B6075279-D564-B05B-9BE7-9870E021E308}"/>
                    </a:ext>
                  </a:extLst>
                </p:cNvPr>
                <p:cNvSpPr/>
                <p:nvPr/>
              </p:nvSpPr>
              <p:spPr>
                <a:xfrm>
                  <a:off x="10713031" y="2477072"/>
                  <a:ext cx="2845557" cy="171337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119" name="Rectangle 4118">
                  <a:extLst>
                    <a:ext uri="{FF2B5EF4-FFF2-40B4-BE49-F238E27FC236}">
                      <a16:creationId xmlns:a16="http://schemas.microsoft.com/office/drawing/2014/main" id="{8E9501D9-B320-7B4C-7E45-1389AF37A48E}"/>
                    </a:ext>
                  </a:extLst>
                </p:cNvPr>
                <p:cNvSpPr/>
                <p:nvPr/>
              </p:nvSpPr>
              <p:spPr>
                <a:xfrm>
                  <a:off x="13190101" y="2584382"/>
                  <a:ext cx="2845557" cy="171337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4110" name="TextBox 4109">
                <a:extLst>
                  <a:ext uri="{FF2B5EF4-FFF2-40B4-BE49-F238E27FC236}">
                    <a16:creationId xmlns:a16="http://schemas.microsoft.com/office/drawing/2014/main" id="{3E76D1FB-600D-0727-96E2-634834F17E27}"/>
                  </a:ext>
                </a:extLst>
              </p:cNvPr>
              <p:cNvSpPr txBox="1"/>
              <p:nvPr/>
            </p:nvSpPr>
            <p:spPr>
              <a:xfrm>
                <a:off x="1163873" y="3987721"/>
                <a:ext cx="963028" cy="508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1-2 s </a:t>
                </a:r>
              </a:p>
            </p:txBody>
          </p:sp>
          <p:sp>
            <p:nvSpPr>
              <p:cNvPr id="4111" name="TextBox 4110">
                <a:extLst>
                  <a:ext uri="{FF2B5EF4-FFF2-40B4-BE49-F238E27FC236}">
                    <a16:creationId xmlns:a16="http://schemas.microsoft.com/office/drawing/2014/main" id="{2506F243-CCE8-A36A-41FE-FDF49E08B8D3}"/>
                  </a:ext>
                </a:extLst>
              </p:cNvPr>
              <p:cNvSpPr txBox="1"/>
              <p:nvPr/>
            </p:nvSpPr>
            <p:spPr>
              <a:xfrm>
                <a:off x="7840248" y="4240774"/>
                <a:ext cx="1057851" cy="508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1-2 s </a:t>
                </a:r>
              </a:p>
            </p:txBody>
          </p:sp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53ED561C-7486-4497-B28F-528C6BC92999}"/>
                  </a:ext>
                </a:extLst>
              </p:cNvPr>
              <p:cNvSpPr txBox="1"/>
              <p:nvPr/>
            </p:nvSpPr>
            <p:spPr>
              <a:xfrm>
                <a:off x="3391928" y="4042005"/>
                <a:ext cx="7096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3 s </a:t>
                </a:r>
              </a:p>
            </p:txBody>
          </p:sp>
          <p:sp>
            <p:nvSpPr>
              <p:cNvPr id="4113" name="TextBox 4112">
                <a:extLst>
                  <a:ext uri="{FF2B5EF4-FFF2-40B4-BE49-F238E27FC236}">
                    <a16:creationId xmlns:a16="http://schemas.microsoft.com/office/drawing/2014/main" id="{04D9DCFB-D001-1D5A-135B-22DF459ACB09}"/>
                  </a:ext>
                </a:extLst>
              </p:cNvPr>
              <p:cNvSpPr txBox="1"/>
              <p:nvPr/>
            </p:nvSpPr>
            <p:spPr>
              <a:xfrm>
                <a:off x="10225379" y="4321708"/>
                <a:ext cx="7096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3 s </a:t>
                </a:r>
              </a:p>
            </p:txBody>
          </p:sp>
        </p:grpSp>
        <p:grpSp>
          <p:nvGrpSpPr>
            <p:cNvPr id="4102" name="Group 4101">
              <a:extLst>
                <a:ext uri="{FF2B5EF4-FFF2-40B4-BE49-F238E27FC236}">
                  <a16:creationId xmlns:a16="http://schemas.microsoft.com/office/drawing/2014/main" id="{F69BF79B-A343-5277-2525-BE446531F14D}"/>
                </a:ext>
              </a:extLst>
            </p:cNvPr>
            <p:cNvGrpSpPr/>
            <p:nvPr/>
          </p:nvGrpSpPr>
          <p:grpSpPr>
            <a:xfrm>
              <a:off x="11712794" y="1784720"/>
              <a:ext cx="2439626" cy="2091205"/>
              <a:chOff x="11712794" y="1784720"/>
              <a:chExt cx="2439626" cy="2091205"/>
            </a:xfrm>
          </p:grpSpPr>
          <p:sp>
            <p:nvSpPr>
              <p:cNvPr id="4107" name="Rectangle: Rounded Corners 4106">
                <a:extLst>
                  <a:ext uri="{FF2B5EF4-FFF2-40B4-BE49-F238E27FC236}">
                    <a16:creationId xmlns:a16="http://schemas.microsoft.com/office/drawing/2014/main" id="{7F806C2E-A88E-FA25-8A47-3EAEFBC7C2EB}"/>
                  </a:ext>
                </a:extLst>
              </p:cNvPr>
              <p:cNvSpPr/>
              <p:nvPr/>
            </p:nvSpPr>
            <p:spPr>
              <a:xfrm>
                <a:off x="11712794" y="1784720"/>
                <a:ext cx="2439626" cy="3327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END PHASE 1</a:t>
                </a:r>
              </a:p>
            </p:txBody>
          </p:sp>
          <p:sp>
            <p:nvSpPr>
              <p:cNvPr id="4108" name="Rectangle 4107">
                <a:extLst>
                  <a:ext uri="{FF2B5EF4-FFF2-40B4-BE49-F238E27FC236}">
                    <a16:creationId xmlns:a16="http://schemas.microsoft.com/office/drawing/2014/main" id="{CBD5C587-C6AF-F1D0-2486-00F9614CDECD}"/>
                  </a:ext>
                </a:extLst>
              </p:cNvPr>
              <p:cNvSpPr/>
              <p:nvPr/>
            </p:nvSpPr>
            <p:spPr>
              <a:xfrm>
                <a:off x="11791039" y="2609795"/>
                <a:ext cx="2361380" cy="12661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Questionnaires</a:t>
                </a:r>
                <a:endParaRPr lang="en-GB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4103" name="Picture 4102" descr="A person in lingerie sitting on a bed&#10;&#10;AI-generated content may be incorrect.">
              <a:extLst>
                <a:ext uri="{FF2B5EF4-FFF2-40B4-BE49-F238E27FC236}">
                  <a16:creationId xmlns:a16="http://schemas.microsoft.com/office/drawing/2014/main" id="{177ED13F-61AA-0790-3448-13346A186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842" y="2421550"/>
              <a:ext cx="794250" cy="1059000"/>
            </a:xfrm>
            <a:prstGeom prst="rect">
              <a:avLst/>
            </a:prstGeom>
          </p:spPr>
        </p:pic>
        <p:pic>
          <p:nvPicPr>
            <p:cNvPr id="4104" name="Picture 4103">
              <a:extLst>
                <a:ext uri="{FF2B5EF4-FFF2-40B4-BE49-F238E27FC236}">
                  <a16:creationId xmlns:a16="http://schemas.microsoft.com/office/drawing/2014/main" id="{8CE2D142-182C-C6AD-D9A2-46615C1E4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0134" y="2622531"/>
              <a:ext cx="1385230" cy="833785"/>
            </a:xfrm>
            <a:prstGeom prst="rect">
              <a:avLst/>
            </a:prstGeom>
          </p:spPr>
        </p:pic>
        <p:pic>
          <p:nvPicPr>
            <p:cNvPr id="4105" name="Picture 4104" descr="A group of men playing football&#10;&#10;AI-generated content may be incorrect.">
              <a:extLst>
                <a:ext uri="{FF2B5EF4-FFF2-40B4-BE49-F238E27FC236}">
                  <a16:creationId xmlns:a16="http://schemas.microsoft.com/office/drawing/2014/main" id="{8B926C29-D453-8CDE-79BB-9AB9C42F9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127" y="2657225"/>
              <a:ext cx="1466274" cy="979343"/>
            </a:xfrm>
            <a:prstGeom prst="rect">
              <a:avLst/>
            </a:prstGeom>
          </p:spPr>
        </p:pic>
        <p:pic>
          <p:nvPicPr>
            <p:cNvPr id="4106" name="Picture 4105">
              <a:extLst>
                <a:ext uri="{FF2B5EF4-FFF2-40B4-BE49-F238E27FC236}">
                  <a16:creationId xmlns:a16="http://schemas.microsoft.com/office/drawing/2014/main" id="{FD3AAD2F-AD5B-A6F8-13BA-DDC5BA6B1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43841" y="2824959"/>
              <a:ext cx="1482557" cy="892367"/>
            </a:xfrm>
            <a:prstGeom prst="rect">
              <a:avLst/>
            </a:prstGeom>
          </p:spPr>
        </p:pic>
      </p:grpSp>
      <p:sp>
        <p:nvSpPr>
          <p:cNvPr id="4120" name="TextBox 4119">
            <a:extLst>
              <a:ext uri="{FF2B5EF4-FFF2-40B4-BE49-F238E27FC236}">
                <a16:creationId xmlns:a16="http://schemas.microsoft.com/office/drawing/2014/main" id="{48C173C8-68F7-2ED5-34A6-3C92ABDB8311}"/>
              </a:ext>
            </a:extLst>
          </p:cNvPr>
          <p:cNvSpPr txBox="1"/>
          <p:nvPr/>
        </p:nvSpPr>
        <p:spPr>
          <a:xfrm>
            <a:off x="7316102" y="868844"/>
            <a:ext cx="1905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Assessment</a:t>
            </a:r>
            <a:r>
              <a:rPr lang="en-GB" b="1" dirty="0"/>
              <a:t> </a:t>
            </a:r>
          </a:p>
        </p:txBody>
      </p:sp>
      <p:sp>
        <p:nvSpPr>
          <p:cNvPr id="4123" name="Content Placeholder 2">
            <a:extLst>
              <a:ext uri="{FF2B5EF4-FFF2-40B4-BE49-F238E27FC236}">
                <a16:creationId xmlns:a16="http://schemas.microsoft.com/office/drawing/2014/main" id="{16AF4DBF-DEC3-DDB9-B28B-2521F54D3ABC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4868749" cy="31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9999" indent="-269999" algn="l" defTabSz="1079998" rtl="0" eaLnBrk="1" latinLnBrk="0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998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9997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9996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29995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994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9993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9992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9991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</a:t>
            </a:r>
            <a:br>
              <a:rPr lang="en-GB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Arousal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How much did you feel sexually aroused? </a:t>
            </a:r>
          </a:p>
          <a:p>
            <a:pPr marL="0" indent="0" algn="ctr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= Not at all; 1 = Very much</a:t>
            </a:r>
            <a:b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Enticement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How enticing would you rate this image to be? </a:t>
            </a:r>
          </a:p>
          <a:p>
            <a:pPr marL="0" indent="0" algn="ctr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= Not at all; 1 = Very much</a:t>
            </a:r>
            <a:b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Valence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feeling evoked by this image was…</a:t>
            </a:r>
          </a:p>
          <a:p>
            <a:pPr marL="0" indent="0" algn="ctr">
              <a:buNone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= Unpleasant; 1 = Pleasant</a:t>
            </a:r>
            <a:endParaRPr lang="en-GB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26" name="TextBox 4125">
            <a:extLst>
              <a:ext uri="{FF2B5EF4-FFF2-40B4-BE49-F238E27FC236}">
                <a16:creationId xmlns:a16="http://schemas.microsoft.com/office/drawing/2014/main" id="{BBC7A7DF-4BFA-0EFE-449D-C4FAA96ED0ED}"/>
              </a:ext>
            </a:extLst>
          </p:cNvPr>
          <p:cNvSpPr txBox="1"/>
          <p:nvPr/>
        </p:nvSpPr>
        <p:spPr>
          <a:xfrm>
            <a:off x="4408624" y="3142947"/>
            <a:ext cx="7720533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Questionnaires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COPS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GB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Consumption of Pornography Scale (Hatchet al., 2023)</a:t>
            </a:r>
          </a:p>
          <a:p>
            <a:pPr marL="825749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Porn Frequency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often have you viewed pornography in the past 30 days?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viewed pornography weekly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viewed pornography daily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825749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Porn Duration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I view pornography, I view it for...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Less than 5 minutes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36-45 minutes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825749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Sexual Activity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was the last time you engaged in any kind of sexual activity (intercourse or masturbation)?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Less than 24h ago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the last year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kumimoji="0" lang="en-GB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….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01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19943-336A-CC2F-F4E7-99250C98A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FE258-09F0-D02D-3724-8D43781E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09808-0E2A-3B75-E2A0-71C82493C052}"/>
              </a:ext>
            </a:extLst>
          </p:cNvPr>
          <p:cNvSpPr/>
          <p:nvPr/>
        </p:nvSpPr>
        <p:spPr>
          <a:xfrm>
            <a:off x="0" y="0"/>
            <a:ext cx="12192000" cy="9088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Refresher Paradigm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FictionEro1</a:t>
            </a:r>
            <a:endParaRPr lang="en-GB" sz="2400" b="1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8C0A8E-B08E-659B-5C5B-A98F739F9FFE}"/>
              </a:ext>
            </a:extLst>
          </p:cNvPr>
          <p:cNvSpPr/>
          <p:nvPr/>
        </p:nvSpPr>
        <p:spPr>
          <a:xfrm>
            <a:off x="10198100" y="308769"/>
            <a:ext cx="1993900" cy="578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67B4A6-6120-B950-48C7-F302818BAA33}"/>
              </a:ext>
            </a:extLst>
          </p:cNvPr>
          <p:cNvGrpSpPr/>
          <p:nvPr/>
        </p:nvGrpSpPr>
        <p:grpSpPr>
          <a:xfrm>
            <a:off x="331486" y="1194896"/>
            <a:ext cx="11529028" cy="1773208"/>
            <a:chOff x="1555681" y="1457026"/>
            <a:chExt cx="12542456" cy="27744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66D9F7-6F63-FFE2-4D47-214DEF0CA899}"/>
                </a:ext>
              </a:extLst>
            </p:cNvPr>
            <p:cNvGrpSpPr/>
            <p:nvPr/>
          </p:nvGrpSpPr>
          <p:grpSpPr>
            <a:xfrm>
              <a:off x="4528396" y="1457026"/>
              <a:ext cx="9569741" cy="2774494"/>
              <a:chOff x="320373" y="1764079"/>
              <a:chExt cx="9400951" cy="277449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A1A9401-C166-0C23-EE6D-A2F821E86C3F}"/>
                  </a:ext>
                </a:extLst>
              </p:cNvPr>
              <p:cNvSpPr/>
              <p:nvPr/>
            </p:nvSpPr>
            <p:spPr>
              <a:xfrm>
                <a:off x="320373" y="1764079"/>
                <a:ext cx="9400951" cy="3327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PHASE 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CD3A3AA-11E9-C7CD-E9A8-A75BD3C487A1}"/>
                  </a:ext>
                </a:extLst>
              </p:cNvPr>
              <p:cNvGrpSpPr/>
              <p:nvPr/>
            </p:nvGrpSpPr>
            <p:grpSpPr>
              <a:xfrm>
                <a:off x="455539" y="2255718"/>
                <a:ext cx="9265785" cy="2282855"/>
                <a:chOff x="455539" y="2255718"/>
                <a:chExt cx="9265785" cy="228285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6C36564-138B-DF22-51D9-B7E8923B3F69}"/>
                    </a:ext>
                  </a:extLst>
                </p:cNvPr>
                <p:cNvGrpSpPr/>
                <p:nvPr/>
              </p:nvGrpSpPr>
              <p:grpSpPr>
                <a:xfrm>
                  <a:off x="455539" y="2255718"/>
                  <a:ext cx="9265785" cy="2282855"/>
                  <a:chOff x="203917" y="2217428"/>
                  <a:chExt cx="9265785" cy="2282855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0C469FB1-7618-1479-04E3-B005EF585CF3}"/>
                      </a:ext>
                    </a:extLst>
                  </p:cNvPr>
                  <p:cNvGrpSpPr/>
                  <p:nvPr/>
                </p:nvGrpSpPr>
                <p:grpSpPr>
                  <a:xfrm>
                    <a:off x="203917" y="2217428"/>
                    <a:ext cx="9265785" cy="2070765"/>
                    <a:chOff x="703103" y="2053419"/>
                    <a:chExt cx="10276767" cy="2029721"/>
                  </a:xfrm>
                  <a:solidFill>
                    <a:schemeClr val="bg1"/>
                  </a:solidFill>
                </p:grpSpPr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56508E43-D692-02DE-2501-0C85B65D33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103" y="2053419"/>
                      <a:ext cx="2845557" cy="1713378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b="1" dirty="0">
                        <a:solidFill>
                          <a:schemeClr val="accent3"/>
                        </a:solidFill>
                      </a:endParaRPr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1276C7AA-563C-E28B-E3F1-D23058BF5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0173" y="2165419"/>
                      <a:ext cx="2845557" cy="1713378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7BBEA448-2F9D-FEED-21A8-F078D20292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7243" y="2262452"/>
                      <a:ext cx="2845557" cy="1713378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5D8346CF-6175-4970-5DAB-D43EFE1DB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4313" y="2369762"/>
                      <a:ext cx="2845557" cy="1713378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BA12EB-76F9-24EC-0CD4-4B3DBF68E2F9}"/>
                      </a:ext>
                    </a:extLst>
                  </p:cNvPr>
                  <p:cNvSpPr txBox="1"/>
                  <p:nvPr/>
                </p:nvSpPr>
                <p:spPr>
                  <a:xfrm>
                    <a:off x="1205646" y="3918862"/>
                    <a:ext cx="70968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dirty="0"/>
                      <a:t>3 s 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51DA825-B80A-B3BA-991A-86C9BF82F4F3}"/>
                      </a:ext>
                    </a:extLst>
                  </p:cNvPr>
                  <p:cNvSpPr txBox="1"/>
                  <p:nvPr/>
                </p:nvSpPr>
                <p:spPr>
                  <a:xfrm>
                    <a:off x="5542663" y="4130951"/>
                    <a:ext cx="70968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dirty="0"/>
                      <a:t>3 s </a:t>
                    </a:r>
                  </a:p>
                </p:txBody>
              </p:sp>
            </p:grpSp>
            <p:pic>
              <p:nvPicPr>
                <p:cNvPr id="12" name="Picture 11" descr="A couple of women blowing out candles on a cake&#10;&#10;AI-generated content may be incorrect.">
                  <a:extLst>
                    <a:ext uri="{FF2B5EF4-FFF2-40B4-BE49-F238E27FC236}">
                      <a16:creationId xmlns:a16="http://schemas.microsoft.com/office/drawing/2014/main" id="{747542EB-DBD9-4FA6-24E3-3BF06C536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444" y="2408235"/>
                  <a:ext cx="1941577" cy="1456183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person with no shirt&#10;&#10;AI-generated content may be incorrect.">
                  <a:extLst>
                    <a:ext uri="{FF2B5EF4-FFF2-40B4-BE49-F238E27FC236}">
                      <a16:creationId xmlns:a16="http://schemas.microsoft.com/office/drawing/2014/main" id="{3CB0E453-B3C9-25CA-D578-4FFA9FE81A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6747" y="2600932"/>
                  <a:ext cx="1113087" cy="148411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EDBEF8-B27C-C260-F0EF-9087E6DF7E8B}"/>
                </a:ext>
              </a:extLst>
            </p:cNvPr>
            <p:cNvSpPr/>
            <p:nvPr/>
          </p:nvSpPr>
          <p:spPr>
            <a:xfrm>
              <a:off x="1555681" y="1948665"/>
              <a:ext cx="2611689" cy="17480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accent3"/>
                  </a:solidFill>
                </a:rPr>
                <a:t>Questionnaires (cont.)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8696A14-43FD-2EA6-2C59-275DB3042163}"/>
                </a:ext>
              </a:extLst>
            </p:cNvPr>
            <p:cNvSpPr/>
            <p:nvPr/>
          </p:nvSpPr>
          <p:spPr>
            <a:xfrm>
              <a:off x="1555681" y="1475935"/>
              <a:ext cx="2611689" cy="33276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END OF PHASE 1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8C3B7AE-3327-E0FE-73D5-D116E4A36CFA}"/>
              </a:ext>
            </a:extLst>
          </p:cNvPr>
          <p:cNvSpPr txBox="1">
            <a:spLocks/>
          </p:cNvSpPr>
          <p:nvPr/>
        </p:nvSpPr>
        <p:spPr>
          <a:xfrm>
            <a:off x="0" y="3021912"/>
            <a:ext cx="11860514" cy="3334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9999" indent="-269999" algn="l" defTabSz="1079998" rtl="0" eaLnBrk="1" latinLnBrk="0" hangingPunct="1">
              <a:lnSpc>
                <a:spcPct val="90000"/>
              </a:lnSpc>
              <a:spcBef>
                <a:spcPts val="1181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998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9997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9996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29995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994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9993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9992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9991" indent="-269999" algn="l" defTabSz="1079998" rtl="0" eaLnBrk="1" latinLnBrk="0" hangingPunct="1">
              <a:lnSpc>
                <a:spcPct val="90000"/>
              </a:lnSpc>
              <a:spcBef>
                <a:spcPts val="591"/>
              </a:spcBef>
              <a:buFont typeface="Arial" panose="020B0604020202020204" pitchFamily="34" charset="0"/>
              <a:buChar char="•"/>
              <a:defRPr sz="2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GB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Realness -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think this face is… 0 = Fake , 1 = Real</a:t>
            </a:r>
            <a:b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Questionnaires</a:t>
            </a:r>
            <a:endParaRPr lang="en-GB" sz="1600" b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BAIT</a:t>
            </a: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Beliefs about Artificial Images Technology (Revised in Makowski et al. 2025)</a:t>
            </a:r>
          </a:p>
          <a:p>
            <a:pPr marL="539999" lvl="1" indent="0">
              <a:buNone/>
            </a:pP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ncludes </a:t>
            </a: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negative and 3 positive items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</a:t>
            </a:r>
            <a: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 Attitudes towards Artificial  Intelligence Scale (GAAIS; Schepman et al., 2020, 2022)</a:t>
            </a:r>
          </a:p>
          <a:p>
            <a:pPr marL="539999" lvl="1" indent="0">
              <a:buNone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e.g., </a:t>
            </a:r>
            <a:r>
              <a:rPr lang="en-GB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AI algorithms can generate very realistic images</a:t>
            </a:r>
          </a:p>
          <a:p>
            <a:pPr marL="539999" lvl="1" indent="0">
              <a:buNone/>
            </a:pPr>
            <a:r>
              <a:rPr lang="en-GB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0 = Disagree; 6 = Agree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549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– Knowledge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How knowledgeable do you consider yourself about Artificial Intelligence (AI) technology? 0 = Not at all; 6 = Expert</a:t>
            </a:r>
            <a:br>
              <a:rPr lang="en-GB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999" lvl="1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25CB45-8062-5B7B-E87D-7BB9859929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13739" b="-15564"/>
          <a:stretch/>
        </p:blipFill>
        <p:spPr>
          <a:xfrm>
            <a:off x="5310355" y="1867314"/>
            <a:ext cx="2018480" cy="4959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553344-4361-9B5D-F212-7DE598236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883" y="1867314"/>
            <a:ext cx="2098899" cy="6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24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AE5E2-098B-2174-F9EE-E3FAE0C8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AFDA2BE4-30BA-6F73-AB7C-5CFC4A5D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56" y="1253331"/>
            <a:ext cx="5468144" cy="54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434E-63E4-538A-7D0A-E84C32033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167606"/>
            <a:ext cx="6553200" cy="5468144"/>
          </a:xfrm>
        </p:spPr>
        <p:txBody>
          <a:bodyPr>
            <a:normAutofit lnSpcReduction="10000"/>
          </a:bodyPr>
          <a:lstStyle/>
          <a:p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participant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saw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60 images 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Erotic (20 men and 20 women) and Non-Erotic (10 neutral and 10 positive arousing) </a:t>
            </a:r>
          </a:p>
          <a:p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Relevance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computed after 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according to Gender and Sexual Orientation </a:t>
            </a:r>
          </a:p>
          <a:p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final sample included 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705 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participants (Mean age = 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30.2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SD = 11.8), 35.7% females, 64.3% males. </a:t>
            </a: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findings on emotional ratings</a:t>
            </a:r>
            <a:br>
              <a:rPr lang="en-GB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16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 were rated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Arousal, Enticement and Valence for males</a:t>
            </a:r>
            <a:b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only the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were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</a:t>
            </a:r>
            <a:b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rated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 significantly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 </a:t>
            </a: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all subjective ratings </a:t>
            </a:r>
            <a:b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condition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significantly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with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presented as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being rated lower in all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subjective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ratings</a:t>
            </a:r>
          </a:p>
          <a:p>
            <a:pPr marL="0" indent="0">
              <a:buNone/>
            </a:pP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93238-F15E-478A-AAB9-D5ED77EE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0B2023-27AA-F17F-CA91-9041E5C9158C}"/>
              </a:ext>
            </a:extLst>
          </p:cNvPr>
          <p:cNvSpPr/>
          <p:nvPr/>
        </p:nvSpPr>
        <p:spPr>
          <a:xfrm>
            <a:off x="0" y="0"/>
            <a:ext cx="12192000" cy="9088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Refresher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FictionEro1</a:t>
            </a:r>
            <a:endParaRPr lang="en-GB" sz="2400" b="1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A7BB7EA2-BCF0-FBEC-501F-DC79E228A883}"/>
              </a:ext>
            </a:extLst>
          </p:cNvPr>
          <p:cNvSpPr/>
          <p:nvPr/>
        </p:nvSpPr>
        <p:spPr>
          <a:xfrm>
            <a:off x="10198100" y="308769"/>
            <a:ext cx="1993900" cy="578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134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8DFB-F956-31D8-C9A3-82481379D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0C61-D293-BBCB-46CC-07C3C619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C0EE2-4056-7927-75C8-FF797AADB311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Refresher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FictionEro1</a:t>
            </a:r>
            <a:endParaRPr lang="en-GB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0F3765-4413-B863-D7DE-463AE93E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5095"/>
            <a:ext cx="5892800" cy="48672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Moderators</a:t>
            </a:r>
          </a:p>
          <a:p>
            <a:pPr marL="0" indent="0">
              <a:buNone/>
            </a:pPr>
            <a:endParaRPr lang="en-GB" sz="20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 that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 images 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were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more arousing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a significant moderator for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females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ratings of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enticement</a:t>
            </a:r>
          </a:p>
          <a:p>
            <a:pPr marL="514350" indent="-514350">
              <a:buFont typeface="+mj-lt"/>
              <a:buAutoNum type="arabicPeriod"/>
            </a:pP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 That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 images 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were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less arousing 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a significant moderator for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males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ratings of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</a:p>
          <a:p>
            <a:pPr marL="514350" indent="-514350">
              <a:buFont typeface="+mj-lt"/>
              <a:buAutoNum type="arabicPeriod"/>
            </a:pP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Beliefs about AI capability 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a significant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predictor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probability that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images were less arousing for males only</a:t>
            </a:r>
          </a:p>
          <a:p>
            <a:pPr marL="514350" indent="-514350">
              <a:buFont typeface="+mj-lt"/>
              <a:buAutoNum type="arabicPeriod"/>
            </a:pP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Porn usage </a:t>
            </a:r>
            <a:r>
              <a:rPr lang="en-GB" sz="200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a significant moderator of </a:t>
            </a:r>
            <a:r>
              <a:rPr lang="en-GB" sz="20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arousal</a:t>
            </a:r>
            <a:r>
              <a:rPr lang="en-GB" sz="200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ratings for </a:t>
            </a:r>
            <a:r>
              <a:rPr lang="en-GB" sz="20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females</a:t>
            </a:r>
            <a:r>
              <a:rPr lang="en-GB" sz="2000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images </a:t>
            </a:r>
            <a:r>
              <a:rPr lang="en-GB" sz="2000" b="1" i="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labelled AI-generated</a:t>
            </a:r>
            <a:endParaRPr lang="en-GB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1623C63-62D4-7BE0-7D2B-A46BE28D5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8"/>
          <a:stretch/>
        </p:blipFill>
        <p:spPr bwMode="auto">
          <a:xfrm>
            <a:off x="407061" y="1092201"/>
            <a:ext cx="5507963" cy="562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hlinkClick r:id="rId4"/>
            <a:extLst>
              <a:ext uri="{FF2B5EF4-FFF2-40B4-BE49-F238E27FC236}">
                <a16:creationId xmlns:a16="http://schemas.microsoft.com/office/drawing/2014/main" id="{B2006DDC-C9A1-371B-95D4-8B3561068F06}"/>
              </a:ext>
            </a:extLst>
          </p:cNvPr>
          <p:cNvSpPr/>
          <p:nvPr/>
        </p:nvSpPr>
        <p:spPr>
          <a:xfrm>
            <a:off x="10198100" y="269876"/>
            <a:ext cx="1993900" cy="578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64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03E49-E561-88D2-0AD1-529A1C7C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6E4EC2-34F6-50BF-C7C8-180D2288C041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Refresher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FictionEro1</a:t>
            </a:r>
            <a:endParaRPr lang="en-GB" sz="2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905CBDED-39A0-4218-A9C3-4613EC9E5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6"/>
          <a:stretch/>
        </p:blipFill>
        <p:spPr bwMode="auto">
          <a:xfrm>
            <a:off x="546100" y="1060450"/>
            <a:ext cx="55499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828388-299C-10E8-322C-8B819500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975" y="1545430"/>
            <a:ext cx="5549900" cy="4578350"/>
          </a:xfrm>
        </p:spPr>
        <p:txBody>
          <a:bodyPr>
            <a:norm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GB" sz="1600" i="0" u="sng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findings on Realness ratings</a:t>
            </a:r>
          </a:p>
          <a:p>
            <a:pPr marL="342900" indent="-342900" algn="l">
              <a:lnSpc>
                <a:spcPct val="12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both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genders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 are perceived as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realistic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compared to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photographs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342900" indent="-342900" algn="l">
              <a:lnSpc>
                <a:spcPct val="12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Interestingly,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both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genders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rated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non-erotic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 as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realistic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irrelevant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images.</a:t>
            </a:r>
          </a:p>
          <a:p>
            <a:pPr marL="342900" indent="-342900" algn="l">
              <a:lnSpc>
                <a:spcPct val="12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beliefs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AI’s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ability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realistic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both genders showed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realness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scores.</a:t>
            </a:r>
          </a:p>
          <a:p>
            <a:pPr marL="342900" indent="-342900" algn="l">
              <a:lnSpc>
                <a:spcPct val="12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Females </a:t>
            </a:r>
            <a:r>
              <a:rPr lang="en-GB" sz="160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males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who reported an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inability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discriminate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 perceived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AI-generated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images as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</a:t>
            </a:r>
            <a:r>
              <a:rPr lang="en-GB" sz="16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b="1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</a:t>
            </a:r>
            <a:r>
              <a:rPr lang="en-GB" sz="16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A6A3870D-11EB-AE91-2F4D-07A7FBA9E45F}"/>
              </a:ext>
            </a:extLst>
          </p:cNvPr>
          <p:cNvSpPr/>
          <p:nvPr/>
        </p:nvSpPr>
        <p:spPr>
          <a:xfrm>
            <a:off x="10100310" y="238920"/>
            <a:ext cx="1993900" cy="578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6F65C34-0A64-4F17-1CF1-50B67B9DD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4" t="39568" r="2364" b="40288"/>
          <a:stretch/>
        </p:blipFill>
        <p:spPr bwMode="auto">
          <a:xfrm>
            <a:off x="0" y="5628480"/>
            <a:ext cx="16891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18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EEB98-254D-9746-9E1F-C0DB9D161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062E6-CCF4-C17A-ABCB-7ED5581E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fld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BD72E-48CE-F576-88D3-85565037AD6A}"/>
              </a:ext>
            </a:extLst>
          </p:cNvPr>
          <p:cNvSpPr/>
          <p:nvPr/>
        </p:nvSpPr>
        <p:spPr>
          <a:xfrm>
            <a:off x="0" y="0"/>
            <a:ext cx="12192000" cy="9525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Limitations and Future Improvements             </a:t>
            </a:r>
            <a:r>
              <a:rPr lang="en-GB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FictionEro1</a:t>
            </a:r>
            <a:endParaRPr lang="en-GB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3B546-C00E-2AA8-B5D1-D423354AB535}"/>
              </a:ext>
            </a:extLst>
          </p:cNvPr>
          <p:cNvSpPr txBox="1"/>
          <p:nvPr/>
        </p:nvSpPr>
        <p:spPr>
          <a:xfrm>
            <a:off x="88900" y="1595467"/>
            <a:ext cx="12103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Heterogenous Population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However, general populations and students who are not paid for participation seemed to drive subjective ratings (specially among males)</a:t>
            </a:r>
            <a:endParaRPr lang="en-GB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mobiles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Mobile influences ratings of arousal 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Need to avoid allowing participants to complete this kinds of experiment with mobiles 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 </a:t>
            </a:r>
            <a:r>
              <a:rPr lang="en-GB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Choice of Stimuli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arousal ratings potentially due to participants being presented with images that were not relevant to their sexual orientation 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 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“Weaker” cover story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Participants were told there would be AI-generated images mixed with Real images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phase 2 participants were asked to rate images based on whether they believed them to be real or AI-generated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truth was revealed to them </a:t>
            </a:r>
          </a:p>
        </p:txBody>
      </p:sp>
    </p:spTree>
    <p:extLst>
      <p:ext uri="{BB962C8B-B14F-4D97-AF65-F5344CB8AC3E}">
        <p14:creationId xmlns:p14="http://schemas.microsoft.com/office/powerpoint/2010/main" val="3021815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F15C9-182E-E7B5-6F8C-9BBED038E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E4B0C-869C-EB7B-C0F4-A3AFA68F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667" y="759210"/>
            <a:ext cx="9464667" cy="37752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572" b="1" dirty="0">
              <a:solidFill>
                <a:srgbClr val="46788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GB" sz="4572" b="1" dirty="0">
              <a:solidFill>
                <a:srgbClr val="46788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7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FictionEro2</a:t>
            </a:r>
            <a:endParaRPr lang="en-GB" sz="8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r>
              <a:rPr lang="en-GB" sz="4572" b="1" dirty="0">
                <a:solidFill>
                  <a:srgbClr val="4678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4572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EE5C8-A318-5011-3810-2C938A3F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F3E53-10C6-42B1-82F3-B5F557F10A3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376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6341</Words>
  <Application>Microsoft Office PowerPoint</Application>
  <PresentationFormat>Widescreen</PresentationFormat>
  <Paragraphs>696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system-ui</vt:lpstr>
      <vt:lpstr>Aptos</vt:lpstr>
      <vt:lpstr>Aptos Display</vt:lpstr>
      <vt:lpstr>Arial</vt:lpstr>
      <vt:lpstr>Open Sans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FictionEro2– Affective Results for Believed Trials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Neves</dc:creator>
  <cp:lastModifiedBy>Ana Neves</cp:lastModifiedBy>
  <cp:revision>16</cp:revision>
  <dcterms:created xsi:type="dcterms:W3CDTF">2025-06-10T09:10:34Z</dcterms:created>
  <dcterms:modified xsi:type="dcterms:W3CDTF">2025-06-24T17:37:44Z</dcterms:modified>
</cp:coreProperties>
</file>